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09" r:id="rId1"/>
  </p:sldMasterIdLst>
  <p:notesMasterIdLst>
    <p:notesMasterId r:id="rId16"/>
  </p:notesMasterIdLst>
  <p:sldIdLst>
    <p:sldId id="256" r:id="rId2"/>
    <p:sldId id="257" r:id="rId3"/>
    <p:sldId id="268" r:id="rId4"/>
    <p:sldId id="258" r:id="rId5"/>
    <p:sldId id="259" r:id="rId6"/>
    <p:sldId id="267" r:id="rId7"/>
    <p:sldId id="260" r:id="rId8"/>
    <p:sldId id="261" r:id="rId9"/>
    <p:sldId id="262" r:id="rId10"/>
    <p:sldId id="266" r:id="rId11"/>
    <p:sldId id="263" r:id="rId12"/>
    <p:sldId id="264" r:id="rId13"/>
    <p:sldId id="265" r:id="rId14"/>
    <p:sldId id="269" r:id="rId15"/>
  </p:sldIdLst>
  <p:sldSz cx="14630400" cy="8229600"/>
  <p:notesSz cx="8229600" cy="14630400"/>
  <p:embeddedFontLst>
    <p:embeddedFont>
      <p:font typeface="Barlow" panose="020B0604020202020204" charset="0"/>
      <p:regular r:id="rId17"/>
    </p:embeddedFont>
    <p:embeddedFont>
      <p:font typeface="Wingdings 3" panose="05040102010807070707" pitchFamily="18" charset="2"/>
      <p:regular r:id="rId18"/>
    </p:embeddedFont>
    <p:embeddedFont>
      <p:font typeface="Helvetica" panose="020B0604020202020204" pitchFamily="34" charset="0"/>
      <p:regular r:id="rId19"/>
      <p:bold r:id="rId20"/>
      <p:italic r:id="rId21"/>
      <p:boldItalic r:id="rId22"/>
    </p:embeddedFont>
    <p:embeddedFont>
      <p:font typeface="Century Gothic" panose="020B0502020202020204" pitchFamily="34" charset="0"/>
      <p:regular r:id="rId23"/>
      <p:bold r:id="rId24"/>
      <p:italic r:id="rId25"/>
      <p:boldItalic r:id="rId26"/>
    </p:embeddedFont>
    <p:embeddedFont>
      <p:font typeface="Calibri" panose="020F0502020204030204" pitchFamily="34" charset="0"/>
      <p:regular r:id="rId27"/>
      <p:bold r:id="rId28"/>
      <p:italic r:id="rId29"/>
      <p:boldItalic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5033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901624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75603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107056" y="3017521"/>
            <a:ext cx="10698479" cy="2715337"/>
          </a:xfrm>
        </p:spPr>
        <p:txBody>
          <a:bodyPr anchor="b">
            <a:normAutofit/>
          </a:bodyPr>
          <a:lstStyle>
            <a:lvl1pPr>
              <a:defRPr sz="6480"/>
            </a:lvl1pPr>
          </a:lstStyle>
          <a:p>
            <a:r>
              <a:rPr lang="en-US" smtClean="0"/>
              <a:t>Click to edit Master title style</a:t>
            </a:r>
            <a:endParaRPr lang="en-US" dirty="0"/>
          </a:p>
        </p:txBody>
      </p:sp>
      <p:sp>
        <p:nvSpPr>
          <p:cNvPr id="3" name="Subtitle 2"/>
          <p:cNvSpPr>
            <a:spLocks noGrp="1"/>
          </p:cNvSpPr>
          <p:nvPr>
            <p:ph type="subTitle" idx="1"/>
          </p:nvPr>
        </p:nvSpPr>
        <p:spPr>
          <a:xfrm>
            <a:off x="3107056" y="5732855"/>
            <a:ext cx="10698479" cy="1351540"/>
          </a:xfrm>
        </p:spPr>
        <p:txBody>
          <a:bodyPr anchor="t"/>
          <a:lstStyle>
            <a:lvl1pPr marL="0" indent="0" algn="l">
              <a:buNone/>
              <a:defRPr>
                <a:solidFill>
                  <a:schemeClr val="tx1">
                    <a:lumMod val="65000"/>
                    <a:lumOff val="35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5188573"/>
            <a:ext cx="2093582" cy="934307"/>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638175" y="543544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261332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731520"/>
            <a:ext cx="10698479" cy="3740448"/>
          </a:xfrm>
        </p:spPr>
        <p:txBody>
          <a:bodyPr anchor="ctr">
            <a:normAutofit/>
          </a:bodyPr>
          <a:lstStyle>
            <a:lvl1pPr algn="l">
              <a:defRPr sz="576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77776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930014" y="4206240"/>
            <a:ext cx="9043865"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smtClean="0"/>
              <a:t>Edit Master text styles</a:t>
            </a:r>
          </a:p>
        </p:txBody>
      </p:sp>
      <p:sp>
        <p:nvSpPr>
          <p:cNvPr id="3" name="Text Placeholder 2"/>
          <p:cNvSpPr>
            <a:spLocks noGrp="1"/>
          </p:cNvSpPr>
          <p:nvPr>
            <p:ph type="body" idx="1"/>
          </p:nvPr>
        </p:nvSpPr>
        <p:spPr>
          <a:xfrm>
            <a:off x="3107055" y="5224855"/>
            <a:ext cx="10698479" cy="1867037"/>
          </a:xfrm>
        </p:spPr>
        <p:txBody>
          <a:bodyPr anchor="ctr">
            <a:normAutofit/>
          </a:bodyPr>
          <a:lstStyle>
            <a:lvl1pPr marL="0" indent="0" algn="l">
              <a:buNone/>
              <a:defRPr sz="216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
        <p:nvSpPr>
          <p:cNvPr id="14" name="TextBox 13"/>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5" name="TextBox 14"/>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851909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3107056" y="2926081"/>
            <a:ext cx="10698480" cy="3269814"/>
          </a:xfrm>
        </p:spPr>
        <p:txBody>
          <a:bodyPr anchor="b">
            <a:normAutofit/>
          </a:bodyPr>
          <a:lstStyle>
            <a:lvl1pPr algn="l">
              <a:defRPr sz="576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0450149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3419939" y="731520"/>
            <a:ext cx="10072711" cy="3474720"/>
          </a:xfrm>
        </p:spPr>
        <p:txBody>
          <a:bodyPr anchor="ctr">
            <a:normAutofit/>
          </a:bodyPr>
          <a:lstStyle>
            <a:lvl1pPr algn="l">
              <a:defRPr sz="576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
        <p:nvSpPr>
          <p:cNvPr id="17" name="TextBox 16"/>
          <p:cNvSpPr txBox="1"/>
          <p:nvPr/>
        </p:nvSpPr>
        <p:spPr>
          <a:xfrm>
            <a:off x="2961182" y="777606"/>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
        <p:nvSpPr>
          <p:cNvPr id="18" name="TextBox 17"/>
          <p:cNvSpPr txBox="1"/>
          <p:nvPr/>
        </p:nvSpPr>
        <p:spPr>
          <a:xfrm>
            <a:off x="13337822" y="34863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7124581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3107055" y="752888"/>
            <a:ext cx="10698479" cy="3456024"/>
          </a:xfrm>
        </p:spPr>
        <p:txBody>
          <a:bodyPr anchor="ctr">
            <a:normAutofit/>
          </a:bodyPr>
          <a:lstStyle>
            <a:lvl1pPr algn="l">
              <a:defRPr sz="576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3107054" y="5212080"/>
            <a:ext cx="10698480" cy="1005840"/>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3107056" y="6217920"/>
            <a:ext cx="10698480" cy="87554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76889460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704970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153775" y="752887"/>
            <a:ext cx="2649121" cy="6340580"/>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107054" y="752887"/>
            <a:ext cx="7772400" cy="634058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41155489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9068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657875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8096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11511" y="748932"/>
            <a:ext cx="10694024" cy="1537068"/>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3107054" y="2560320"/>
            <a:ext cx="10698480" cy="453314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6057513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4912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57986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38016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41837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91851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96747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5389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07055" y="2470500"/>
            <a:ext cx="10698479" cy="1762560"/>
          </a:xfrm>
        </p:spPr>
        <p:txBody>
          <a:bodyPr anchor="b"/>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3107055" y="4236155"/>
            <a:ext cx="10698479" cy="1032480"/>
          </a:xfrm>
        </p:spPr>
        <p:txBody>
          <a:bodyPr anchor="t"/>
          <a:lstStyle>
            <a:lvl1pPr marL="0" indent="0" algn="l">
              <a:buNone/>
              <a:defRPr sz="2400">
                <a:solidFill>
                  <a:schemeClr val="tx1">
                    <a:lumMod val="65000"/>
                    <a:lumOff val="3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5026" y="381381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638175" y="3892967"/>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4296062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107054" y="2560320"/>
            <a:ext cx="5176637" cy="453314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8628896" y="2551467"/>
            <a:ext cx="5176637" cy="453314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638175" y="94533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780873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248" y="2367244"/>
            <a:ext cx="479127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4" name="Content Placeholder 3"/>
          <p:cNvSpPr>
            <a:spLocks noGrp="1"/>
          </p:cNvSpPr>
          <p:nvPr>
            <p:ph sz="half" idx="2"/>
          </p:nvPr>
        </p:nvSpPr>
        <p:spPr>
          <a:xfrm>
            <a:off x="3107055" y="3058759"/>
            <a:ext cx="5211472" cy="402487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9007956" y="2363370"/>
            <a:ext cx="4798801"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Edit Master text styles</a:t>
            </a:r>
          </a:p>
        </p:txBody>
      </p:sp>
      <p:sp>
        <p:nvSpPr>
          <p:cNvPr id="6" name="Content Placeholder 5"/>
          <p:cNvSpPr>
            <a:spLocks noGrp="1"/>
          </p:cNvSpPr>
          <p:nvPr>
            <p:ph sz="quarter" idx="4"/>
          </p:nvPr>
        </p:nvSpPr>
        <p:spPr>
          <a:xfrm>
            <a:off x="8600348" y="3054886"/>
            <a:ext cx="5206409" cy="402487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638175" y="945339"/>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653147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5819981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901059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5" y="535306"/>
            <a:ext cx="4206239" cy="1171574"/>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7587614" y="535306"/>
            <a:ext cx="6217920" cy="6497956"/>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107055" y="1918336"/>
            <a:ext cx="4206239" cy="5114923"/>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85725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626592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07056" y="5760720"/>
            <a:ext cx="10698480" cy="680086"/>
          </a:xfrm>
        </p:spPr>
        <p:txBody>
          <a:bodyPr anchor="b">
            <a:normAutofit/>
          </a:bodyPr>
          <a:lstStyle>
            <a:lvl1pPr algn="l">
              <a:defRPr sz="288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107054" y="761958"/>
            <a:ext cx="10698480" cy="4625964"/>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smtClean="0"/>
              <a:t>Click icon to add picture</a:t>
            </a:r>
            <a:endParaRPr lang="en-US" dirty="0"/>
          </a:p>
        </p:txBody>
      </p:sp>
      <p:sp>
        <p:nvSpPr>
          <p:cNvPr id="4" name="Text Placeholder 3"/>
          <p:cNvSpPr>
            <a:spLocks noGrp="1"/>
          </p:cNvSpPr>
          <p:nvPr>
            <p:ph type="body" sz="half" idx="2"/>
          </p:nvPr>
        </p:nvSpPr>
        <p:spPr>
          <a:xfrm>
            <a:off x="3107056" y="6440806"/>
            <a:ext cx="10698480"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5026" y="5894071"/>
            <a:ext cx="1906232" cy="608756"/>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638175" y="5979705"/>
            <a:ext cx="935720" cy="438150"/>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1930743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74320"/>
            <a:ext cx="3421819" cy="7966354"/>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32665" y="-36"/>
            <a:ext cx="2828009" cy="8223940"/>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219456" cy="82296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3111510" y="748932"/>
            <a:ext cx="10694024" cy="1537068"/>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107054" y="2560320"/>
            <a:ext cx="10698480" cy="466344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433935" y="7356525"/>
            <a:ext cx="1375540" cy="444475"/>
          </a:xfrm>
          <a:prstGeom prst="rect">
            <a:avLst/>
          </a:prstGeom>
        </p:spPr>
        <p:txBody>
          <a:bodyPr vert="horz" lIns="91440" tIns="45720" rIns="91440" bIns="45720" rtlCol="0" anchor="ctr"/>
          <a:lstStyle>
            <a:lvl1pPr algn="r">
              <a:defRPr sz="1080">
                <a:solidFill>
                  <a:schemeClr val="tx1">
                    <a:tint val="75000"/>
                  </a:schemeClr>
                </a:solidFill>
              </a:defRPr>
            </a:lvl1pPr>
          </a:lstStyle>
          <a:p>
            <a:fld id="{C764DE79-268F-4C1A-8933-263129D2AF90}" type="datetimeFigureOut">
              <a:rPr lang="en-US" smtClean="0"/>
              <a:t>4/16/2025</a:t>
            </a:fld>
            <a:endParaRPr lang="en-US" dirty="0"/>
          </a:p>
        </p:txBody>
      </p:sp>
      <p:sp>
        <p:nvSpPr>
          <p:cNvPr id="5" name="Footer Placeholder 4"/>
          <p:cNvSpPr>
            <a:spLocks noGrp="1"/>
          </p:cNvSpPr>
          <p:nvPr>
            <p:ph type="ftr" sz="quarter" idx="3"/>
          </p:nvPr>
        </p:nvSpPr>
        <p:spPr>
          <a:xfrm>
            <a:off x="3107055" y="7362970"/>
            <a:ext cx="9143999" cy="438150"/>
          </a:xfrm>
          <a:prstGeom prst="rect">
            <a:avLst/>
          </a:prstGeom>
        </p:spPr>
        <p:txBody>
          <a:bodyPr vert="horz" lIns="91440" tIns="45720" rIns="91440" bIns="45720" rtlCol="0" anchor="ctr"/>
          <a:lstStyle>
            <a:lvl1pPr algn="l">
              <a:defRPr sz="108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638175" y="945339"/>
            <a:ext cx="935720" cy="438150"/>
          </a:xfrm>
          <a:prstGeom prst="rect">
            <a:avLst/>
          </a:prstGeom>
        </p:spPr>
        <p:txBody>
          <a:bodyPr vert="horz" lIns="91440" tIns="45720" rIns="91440" bIns="45720" rtlCol="0" anchor="ctr"/>
          <a:lstStyle>
            <a:lvl1pPr algn="r">
              <a:defRPr sz="2400">
                <a:solidFill>
                  <a:srgbClr val="FEFFFF"/>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4266506246"/>
      </p:ext>
    </p:extLst>
  </p:cSld>
  <p:clrMap bg1="dk1" tx1="lt1" bg2="dk2" tx2="lt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Lst>
  <p:hf sldNum="0" hdr="0" ftr="0" dt="0"/>
  <p:txStyles>
    <p:titleStyle>
      <a:lvl1pPr algn="l" defTabSz="548640" rtl="0" eaLnBrk="1" latinLnBrk="0" hangingPunct="1">
        <a:spcBef>
          <a:spcPct val="0"/>
        </a:spcBef>
        <a:buNone/>
        <a:defRPr sz="432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6.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hyperlink" Target="http://www.consumer.ftc.gov/articles/0076-phone-scams" TargetMode="External"/><Relationship Id="rId2" Type="http://schemas.openxmlformats.org/officeDocument/2006/relationships/hyperlink" Target="http://www.onguardonline.gov/phishing" TargetMode="External"/><Relationship Id="rId1" Type="http://schemas.openxmlformats.org/officeDocument/2006/relationships/slideLayout" Target="../slideLayouts/slideLayout1.xml"/><Relationship Id="rId5" Type="http://schemas.openxmlformats.org/officeDocument/2006/relationships/hyperlink" Target="http://en.wikipedia.org/wiki/Phishing" TargetMode="External"/><Relationship Id="rId4" Type="http://schemas.openxmlformats.org/officeDocument/2006/relationships/hyperlink" Target="http://phishme.com/phishing-social-media-infographic/"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0.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4037" y="1111329"/>
            <a:ext cx="7415927" cy="1371600"/>
          </a:xfrm>
          <a:prstGeom prst="rect">
            <a:avLst/>
          </a:prstGeom>
          <a:noFill/>
          <a:ln/>
        </p:spPr>
        <p:txBody>
          <a:bodyPr wrap="squar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Protecting Yourself From Phishing: A Complete Guide</a:t>
            </a:r>
            <a:endParaRPr lang="en-US" sz="4300" dirty="0"/>
          </a:p>
        </p:txBody>
      </p:sp>
      <p:sp>
        <p:nvSpPr>
          <p:cNvPr id="4" name="Text 1"/>
          <p:cNvSpPr/>
          <p:nvPr/>
        </p:nvSpPr>
        <p:spPr>
          <a:xfrm>
            <a:off x="864037" y="2853214"/>
            <a:ext cx="7415927" cy="3555444"/>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In today's digital age, phishing attacks have become increasingly sophisticated, posing a significant threat to individuals and organizations alike. This presentation serves as a comprehensive guide to understanding, recognizing, and preventing phishing attempts. We will explore various types of phishing, learn how to identify red flags, implement best practices for prevention, and understand the steps to take if you've been phished. Let's dive into the world of cybersecurity and arm ourselves against these malicious attacks.</a:t>
            </a:r>
            <a:endParaRPr lang="en-US" sz="1900" dirty="0"/>
          </a:p>
        </p:txBody>
      </p:sp>
      <p:sp>
        <p:nvSpPr>
          <p:cNvPr id="7" name="Text 3"/>
          <p:cNvSpPr/>
          <p:nvPr/>
        </p:nvSpPr>
        <p:spPr>
          <a:xfrm>
            <a:off x="1382316" y="6686312"/>
            <a:ext cx="2648188" cy="431959"/>
          </a:xfrm>
          <a:prstGeom prst="rect">
            <a:avLst/>
          </a:prstGeom>
          <a:noFill/>
          <a:ln/>
        </p:spPr>
        <p:txBody>
          <a:bodyPr wrap="none" lIns="0" tIns="0" rIns="0" bIns="0" rtlCol="0" anchor="t"/>
          <a:lstStyle/>
          <a:p>
            <a:pPr marL="0" indent="0" algn="l">
              <a:lnSpc>
                <a:spcPts val="3400"/>
              </a:lnSpc>
              <a:buNone/>
            </a:pPr>
            <a:r>
              <a:rPr lang="en-US" sz="2400" b="1" dirty="0">
                <a:solidFill>
                  <a:srgbClr val="E0E4E6"/>
                </a:solidFill>
                <a:latin typeface="Barlow Bold" pitchFamily="34" charset="0"/>
                <a:ea typeface="Barlow Bold" pitchFamily="34" charset="-122"/>
                <a:cs typeface="Barlow Bold" pitchFamily="34" charset="-120"/>
              </a:rPr>
              <a:t>by </a:t>
            </a:r>
            <a:r>
              <a:rPr lang="en-US" sz="2400" b="1" dirty="0" smtClean="0">
                <a:solidFill>
                  <a:srgbClr val="E0E4E6"/>
                </a:solidFill>
                <a:latin typeface="Barlow Bold" pitchFamily="34" charset="0"/>
                <a:ea typeface="Barlow Bold" pitchFamily="34" charset="-122"/>
                <a:cs typeface="Barlow Bold" pitchFamily="34" charset="-120"/>
              </a:rPr>
              <a:t>Dilsara Sandun</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1343053" y="53758"/>
            <a:ext cx="7670006" cy="1169908"/>
          </a:xfrm>
          <a:prstGeom prst="rect">
            <a:avLst/>
          </a:prstGeom>
          <a:noFill/>
          <a:ln/>
        </p:spPr>
        <p:txBody>
          <a:bodyPr wrap="square" lIns="0" tIns="0" rIns="0" bIns="0" rtlCol="0" anchor="t"/>
          <a:lstStyle/>
          <a:p>
            <a:pPr algn="ctr"/>
            <a:r>
              <a:rPr lang="en-US" sz="4000" dirty="0">
                <a:solidFill>
                  <a:srgbClr val="FFFFFF"/>
                </a:solidFill>
              </a:rPr>
              <a:t>TIPS ON STAYING SAFE</a:t>
            </a:r>
            <a:endParaRPr lang="en-US" sz="4000" dirty="0">
              <a:solidFill>
                <a:srgbClr val="FFFFFF"/>
              </a:solidFill>
            </a:endParaRPr>
          </a:p>
        </p:txBody>
      </p:sp>
      <p:sp>
        <p:nvSpPr>
          <p:cNvPr id="14" name="Rectangle 13"/>
          <p:cNvSpPr/>
          <p:nvPr/>
        </p:nvSpPr>
        <p:spPr>
          <a:xfrm>
            <a:off x="212651" y="956930"/>
            <a:ext cx="8931349" cy="7571303"/>
          </a:xfrm>
          <a:prstGeom prst="rect">
            <a:avLst/>
          </a:prstGeom>
        </p:spPr>
        <p:txBody>
          <a:bodyPr wrap="square">
            <a:spAutoFit/>
          </a:bodyPr>
          <a:lstStyle/>
          <a:p>
            <a:pPr algn="ctr"/>
            <a:r>
              <a:rPr lang="en-US" b="1" dirty="0">
                <a:solidFill>
                  <a:srgbClr val="FFFFFF"/>
                </a:solidFill>
                <a:latin typeface="Helvetica"/>
                <a:cs typeface="Helvetica"/>
              </a:rPr>
              <a:t>Keep Informed About Phishing Techniques -</a:t>
            </a:r>
            <a:r>
              <a:rPr lang="en-US" dirty="0">
                <a:solidFill>
                  <a:srgbClr val="FFFFFF"/>
                </a:solidFill>
                <a:latin typeface="Helvetica"/>
                <a:cs typeface="Helvetica"/>
              </a:rPr>
              <a:t> New phishing scams are being developed all the time. Without staying on top of these new phishing techniques, you could inadvertently fall prey to one. Keep your eyes peeled for news about new phishing scams. By finding out about them as early as possible, you will be at much lower risk of getting snared by one. </a:t>
            </a:r>
          </a:p>
          <a:p>
            <a:pPr algn="ctr"/>
            <a:endParaRPr lang="en-US" dirty="0">
              <a:solidFill>
                <a:srgbClr val="FFFFFF"/>
              </a:solidFill>
              <a:latin typeface="Helvetica"/>
              <a:cs typeface="Helvetica"/>
            </a:endParaRPr>
          </a:p>
          <a:p>
            <a:pPr algn="ctr"/>
            <a:r>
              <a:rPr lang="en-US" b="1" dirty="0">
                <a:solidFill>
                  <a:srgbClr val="FFFFFF"/>
                </a:solidFill>
                <a:latin typeface="Helvetica"/>
                <a:cs typeface="Helvetica"/>
              </a:rPr>
              <a:t>Think Before You Click! -</a:t>
            </a:r>
            <a:r>
              <a:rPr lang="en-US" dirty="0">
                <a:solidFill>
                  <a:srgbClr val="FFFFFF"/>
                </a:solidFill>
                <a:latin typeface="Helvetica"/>
                <a:cs typeface="Helvetica"/>
              </a:rPr>
              <a:t> A phishing email may claim to be from a legitimate company and when you click the link to the website, it may look exactly like the real website. The email may ask you to fill in the information but the email may not contain your name. </a:t>
            </a:r>
          </a:p>
          <a:p>
            <a:pPr algn="ctr"/>
            <a:r>
              <a:rPr lang="en-US" b="1" dirty="0">
                <a:solidFill>
                  <a:srgbClr val="FFFFFF"/>
                </a:solidFill>
                <a:latin typeface="Helvetica"/>
                <a:cs typeface="Helvetica"/>
              </a:rPr>
              <a:t>Install an Anti-Phishing Toolbar -</a:t>
            </a:r>
            <a:r>
              <a:rPr lang="en-US" dirty="0">
                <a:solidFill>
                  <a:srgbClr val="FFFFFF"/>
                </a:solidFill>
                <a:latin typeface="Helvetica"/>
                <a:cs typeface="Helvetica"/>
              </a:rPr>
              <a:t> Most popular Internet browsers can be customized with anti-phishing toolbars. Such toolbars run quick checks on the sites that you are visiting and compare them to lists of known phishing sites. If you stumble upon a malicious site, the toolbar will alert you about it. </a:t>
            </a:r>
          </a:p>
          <a:p>
            <a:pPr algn="ctr"/>
            <a:endParaRPr lang="en-US" dirty="0">
              <a:solidFill>
                <a:srgbClr val="FFFFFF"/>
              </a:solidFill>
              <a:latin typeface="Helvetica"/>
              <a:cs typeface="Helvetica"/>
            </a:endParaRPr>
          </a:p>
          <a:p>
            <a:pPr algn="ctr"/>
            <a:r>
              <a:rPr lang="en-US" b="1" dirty="0">
                <a:solidFill>
                  <a:srgbClr val="FFFFFF"/>
                </a:solidFill>
                <a:latin typeface="Helvetica"/>
                <a:cs typeface="Helvetica"/>
              </a:rPr>
              <a:t>Verify a Site’s Security -</a:t>
            </a:r>
            <a:r>
              <a:rPr lang="en-US" dirty="0">
                <a:solidFill>
                  <a:srgbClr val="FFFFFF"/>
                </a:solidFill>
                <a:latin typeface="Helvetica"/>
                <a:cs typeface="Helvetica"/>
              </a:rPr>
              <a:t> As long as you are on a secure website, however, you shouldn’t run into any trouble. Before submitting any information, make sure the site’s URL begins with “https” and there should be a closed lock icon near the address bar. </a:t>
            </a:r>
          </a:p>
          <a:p>
            <a:pPr algn="ctr"/>
            <a:endParaRPr lang="en-US" b="1" dirty="0">
              <a:solidFill>
                <a:srgbClr val="FFFFFF"/>
              </a:solidFill>
              <a:latin typeface="Helvetica"/>
              <a:cs typeface="Helvetica"/>
            </a:endParaRPr>
          </a:p>
          <a:p>
            <a:pPr algn="ctr"/>
            <a:r>
              <a:rPr lang="en-US" b="1" dirty="0">
                <a:solidFill>
                  <a:srgbClr val="FFFFFF"/>
                </a:solidFill>
                <a:latin typeface="Helvetica"/>
                <a:cs typeface="Helvetica"/>
              </a:rPr>
              <a:t>Check Your Online Accounts Regularly -</a:t>
            </a:r>
            <a:r>
              <a:rPr lang="en-US" dirty="0">
                <a:solidFill>
                  <a:srgbClr val="FFFFFF"/>
                </a:solidFill>
                <a:latin typeface="Helvetica"/>
                <a:cs typeface="Helvetica"/>
              </a:rPr>
              <a:t> If you don’t visit an online account for a while, someone could be having a field day with it. To prevent bank phishing and credit card phishing scams, you should personally check your statements regularly. Get monthly statements for your financial accounts and check each and every entry carefully to ensure no fraudulent transactions have been made without your knowledge.</a:t>
            </a:r>
          </a:p>
          <a:p>
            <a:pPr algn="ctr"/>
            <a:endParaRPr lang="en-US" b="1" dirty="0">
              <a:solidFill>
                <a:srgbClr val="3A4A54"/>
              </a:solidFill>
              <a:latin typeface="Helvetica"/>
              <a:cs typeface="Helvetica"/>
            </a:endParaRPr>
          </a:p>
        </p:txBody>
      </p:sp>
    </p:spTree>
    <p:extLst>
      <p:ext uri="{BB962C8B-B14F-4D97-AF65-F5344CB8AC3E}">
        <p14:creationId xmlns:p14="http://schemas.microsoft.com/office/powerpoint/2010/main" val="2417934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33293" y="497562"/>
            <a:ext cx="11273671" cy="502563"/>
          </a:xfrm>
          <a:prstGeom prst="rect">
            <a:avLst/>
          </a:prstGeom>
          <a:noFill/>
          <a:ln/>
        </p:spPr>
        <p:txBody>
          <a:bodyPr wrap="none" lIns="0" tIns="0" rIns="0" bIns="0" rtlCol="0" anchor="t"/>
          <a:lstStyle/>
          <a:p>
            <a:pPr marL="0" indent="0" algn="l">
              <a:lnSpc>
                <a:spcPts val="3950"/>
              </a:lnSpc>
              <a:buNone/>
            </a:pPr>
            <a:r>
              <a:rPr lang="en-US" sz="3150" b="1" dirty="0">
                <a:solidFill>
                  <a:srgbClr val="F0FCFF"/>
                </a:solidFill>
                <a:latin typeface="Spline Sans Bold" pitchFamily="34" charset="0"/>
                <a:ea typeface="Spline Sans Bold" pitchFamily="34" charset="-122"/>
                <a:cs typeface="Spline Sans Bold" pitchFamily="34" charset="-120"/>
              </a:rPr>
              <a:t>Real-World Examples: Anatomy of Actual Phishing Attempts</a:t>
            </a:r>
            <a:endParaRPr lang="en-US" sz="3150" dirty="0"/>
          </a:p>
        </p:txBody>
      </p:sp>
      <p:pic>
        <p:nvPicPr>
          <p:cNvPr id="3" name="Image 0" descr="preencoded.png"/>
          <p:cNvPicPr>
            <a:picLocks noChangeAspect="1"/>
          </p:cNvPicPr>
          <p:nvPr/>
        </p:nvPicPr>
        <p:blipFill>
          <a:blip r:embed="rId3"/>
          <a:stretch>
            <a:fillRect/>
          </a:stretch>
        </p:blipFill>
        <p:spPr>
          <a:xfrm>
            <a:off x="633293" y="1474946"/>
            <a:ext cx="6461165" cy="4420791"/>
          </a:xfrm>
          <a:prstGeom prst="rect">
            <a:avLst/>
          </a:prstGeom>
        </p:spPr>
      </p:pic>
      <p:sp>
        <p:nvSpPr>
          <p:cNvPr id="4" name="Text 1"/>
          <p:cNvSpPr/>
          <p:nvPr/>
        </p:nvSpPr>
        <p:spPr>
          <a:xfrm>
            <a:off x="633293" y="6099215"/>
            <a:ext cx="2010608" cy="251341"/>
          </a:xfrm>
          <a:prstGeom prst="rect">
            <a:avLst/>
          </a:prstGeom>
          <a:noFill/>
          <a:ln/>
        </p:spPr>
        <p:txBody>
          <a:bodyPr wrap="none" lIns="0" tIns="0" rIns="0" bIns="0" rtlCol="0" anchor="t"/>
          <a:lstStyle/>
          <a:p>
            <a:pPr marL="0" indent="0" algn="l">
              <a:lnSpc>
                <a:spcPts val="1950"/>
              </a:lnSpc>
              <a:buNone/>
            </a:pPr>
            <a:r>
              <a:rPr lang="en-US" sz="1550" b="1" dirty="0">
                <a:solidFill>
                  <a:srgbClr val="F0FCFF"/>
                </a:solidFill>
                <a:latin typeface="Spline Sans Bold" pitchFamily="34" charset="0"/>
                <a:ea typeface="Spline Sans Bold" pitchFamily="34" charset="-122"/>
                <a:cs typeface="Spline Sans Bold" pitchFamily="34" charset="-120"/>
              </a:rPr>
              <a:t>Fake Bank Email</a:t>
            </a:r>
            <a:endParaRPr lang="en-US" sz="1550" dirty="0"/>
          </a:p>
        </p:txBody>
      </p:sp>
      <p:sp>
        <p:nvSpPr>
          <p:cNvPr id="5" name="Text 2"/>
          <p:cNvSpPr/>
          <p:nvPr/>
        </p:nvSpPr>
        <p:spPr>
          <a:xfrm>
            <a:off x="633293" y="6531412"/>
            <a:ext cx="6461165" cy="579120"/>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A phishing email disguised as a legitimate communication from a bank, asking users to update their login details.</a:t>
            </a:r>
            <a:endParaRPr lang="en-US" sz="1400" dirty="0"/>
          </a:p>
        </p:txBody>
      </p:sp>
      <p:pic>
        <p:nvPicPr>
          <p:cNvPr id="6" name="Image 1" descr="preencoded.png"/>
          <p:cNvPicPr>
            <a:picLocks noChangeAspect="1"/>
          </p:cNvPicPr>
          <p:nvPr/>
        </p:nvPicPr>
        <p:blipFill>
          <a:blip r:embed="rId4"/>
          <a:stretch>
            <a:fillRect/>
          </a:stretch>
        </p:blipFill>
        <p:spPr>
          <a:xfrm>
            <a:off x="7543562" y="1474946"/>
            <a:ext cx="6461165" cy="4420791"/>
          </a:xfrm>
          <a:prstGeom prst="rect">
            <a:avLst/>
          </a:prstGeom>
        </p:spPr>
      </p:pic>
      <p:sp>
        <p:nvSpPr>
          <p:cNvPr id="7" name="Text 3"/>
          <p:cNvSpPr/>
          <p:nvPr/>
        </p:nvSpPr>
        <p:spPr>
          <a:xfrm>
            <a:off x="7543562" y="6099215"/>
            <a:ext cx="2010608" cy="251341"/>
          </a:xfrm>
          <a:prstGeom prst="rect">
            <a:avLst/>
          </a:prstGeom>
          <a:noFill/>
          <a:ln/>
        </p:spPr>
        <p:txBody>
          <a:bodyPr wrap="none" lIns="0" tIns="0" rIns="0" bIns="0" rtlCol="0" anchor="t"/>
          <a:lstStyle/>
          <a:p>
            <a:pPr marL="0" indent="0" algn="l">
              <a:lnSpc>
                <a:spcPts val="1950"/>
              </a:lnSpc>
              <a:buNone/>
            </a:pPr>
            <a:r>
              <a:rPr lang="en-US" sz="1550" b="1" dirty="0">
                <a:solidFill>
                  <a:srgbClr val="F0FCFF"/>
                </a:solidFill>
                <a:latin typeface="Spline Sans Bold" pitchFamily="34" charset="0"/>
                <a:ea typeface="Spline Sans Bold" pitchFamily="34" charset="-122"/>
                <a:cs typeface="Spline Sans Bold" pitchFamily="34" charset="-120"/>
              </a:rPr>
              <a:t>Malicious Website</a:t>
            </a:r>
            <a:endParaRPr lang="en-US" sz="1550" dirty="0"/>
          </a:p>
        </p:txBody>
      </p:sp>
      <p:sp>
        <p:nvSpPr>
          <p:cNvPr id="8" name="Text 4"/>
          <p:cNvSpPr/>
          <p:nvPr/>
        </p:nvSpPr>
        <p:spPr>
          <a:xfrm>
            <a:off x="7543562" y="6531412"/>
            <a:ext cx="6461165" cy="579120"/>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A fake website mimicking a popular online store, designed to steal credit card information.</a:t>
            </a:r>
            <a:endParaRPr lang="en-US" sz="1400" dirty="0"/>
          </a:p>
        </p:txBody>
      </p:sp>
      <p:sp>
        <p:nvSpPr>
          <p:cNvPr id="9" name="Text 5"/>
          <p:cNvSpPr/>
          <p:nvPr/>
        </p:nvSpPr>
        <p:spPr>
          <a:xfrm>
            <a:off x="633293" y="7476768"/>
            <a:ext cx="13363813" cy="868680"/>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Examining real-world examples of phishing attempts can provide valuable insights into the tactics used by cybercriminals. Fake bank emails and malicious websites are common methods used to deceive victims into divulging personal information. By understanding these examples, you can better recognize and avoid falling for similar scams.</a:t>
            </a:r>
            <a:endParaRPr lang="en-US"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299240" y="638651"/>
            <a:ext cx="7518321" cy="1290161"/>
          </a:xfrm>
          <a:prstGeom prst="rect">
            <a:avLst/>
          </a:prstGeom>
          <a:noFill/>
          <a:ln/>
        </p:spPr>
        <p:txBody>
          <a:bodyPr wrap="square" lIns="0" tIns="0" rIns="0" bIns="0" rtlCol="0" anchor="t"/>
          <a:lstStyle/>
          <a:p>
            <a:pPr marL="0" indent="0" algn="l">
              <a:lnSpc>
                <a:spcPts val="5050"/>
              </a:lnSpc>
              <a:buNone/>
            </a:pPr>
            <a:r>
              <a:rPr lang="en-US" sz="4050" b="1" dirty="0">
                <a:solidFill>
                  <a:srgbClr val="F0FCFF"/>
                </a:solidFill>
                <a:latin typeface="Spline Sans Bold" pitchFamily="34" charset="0"/>
                <a:ea typeface="Spline Sans Bold" pitchFamily="34" charset="-122"/>
                <a:cs typeface="Spline Sans Bold" pitchFamily="34" charset="-120"/>
              </a:rPr>
              <a:t>What to Do If You've Been Phished</a:t>
            </a:r>
            <a:endParaRPr lang="en-US" sz="4050" dirty="0"/>
          </a:p>
        </p:txBody>
      </p:sp>
      <p:sp>
        <p:nvSpPr>
          <p:cNvPr id="4" name="Shape 1"/>
          <p:cNvSpPr/>
          <p:nvPr/>
        </p:nvSpPr>
        <p:spPr>
          <a:xfrm>
            <a:off x="6299240" y="2277189"/>
            <a:ext cx="174188" cy="833557"/>
          </a:xfrm>
          <a:prstGeom prst="roundRect">
            <a:avLst>
              <a:gd name="adj" fmla="val 200011"/>
            </a:avLst>
          </a:prstGeom>
          <a:solidFill>
            <a:srgbClr val="0A081B"/>
          </a:solidFill>
          <a:ln w="22860">
            <a:solidFill>
              <a:srgbClr val="16FFBB"/>
            </a:solidFill>
            <a:prstDash val="solid"/>
          </a:ln>
        </p:spPr>
      </p:sp>
      <p:sp>
        <p:nvSpPr>
          <p:cNvPr id="5" name="Text 2"/>
          <p:cNvSpPr/>
          <p:nvPr/>
        </p:nvSpPr>
        <p:spPr>
          <a:xfrm>
            <a:off x="6821805" y="2277189"/>
            <a:ext cx="2580680"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Change Passwords</a:t>
            </a:r>
            <a:endParaRPr lang="en-US" sz="2000" dirty="0"/>
          </a:p>
        </p:txBody>
      </p:sp>
      <p:sp>
        <p:nvSpPr>
          <p:cNvPr id="6" name="Text 3"/>
          <p:cNvSpPr/>
          <p:nvPr/>
        </p:nvSpPr>
        <p:spPr>
          <a:xfrm>
            <a:off x="6821805" y="2739152"/>
            <a:ext cx="6995755" cy="371594"/>
          </a:xfrm>
          <a:prstGeom prst="rect">
            <a:avLst/>
          </a:prstGeom>
          <a:noFill/>
          <a:ln/>
        </p:spPr>
        <p:txBody>
          <a:bodyPr wrap="non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Immediately change passwords for all affected accounts.</a:t>
            </a:r>
            <a:endParaRPr lang="en-US" sz="1800" dirty="0"/>
          </a:p>
        </p:txBody>
      </p:sp>
      <p:sp>
        <p:nvSpPr>
          <p:cNvPr id="7" name="Shape 4"/>
          <p:cNvSpPr/>
          <p:nvPr/>
        </p:nvSpPr>
        <p:spPr>
          <a:xfrm>
            <a:off x="6647617" y="3342918"/>
            <a:ext cx="174188" cy="833557"/>
          </a:xfrm>
          <a:prstGeom prst="roundRect">
            <a:avLst>
              <a:gd name="adj" fmla="val 200011"/>
            </a:avLst>
          </a:prstGeom>
          <a:solidFill>
            <a:srgbClr val="0A081B"/>
          </a:solidFill>
          <a:ln w="22860">
            <a:solidFill>
              <a:srgbClr val="29DDDA"/>
            </a:solidFill>
            <a:prstDash val="solid"/>
          </a:ln>
        </p:spPr>
      </p:sp>
      <p:sp>
        <p:nvSpPr>
          <p:cNvPr id="8" name="Text 5"/>
          <p:cNvSpPr/>
          <p:nvPr/>
        </p:nvSpPr>
        <p:spPr>
          <a:xfrm>
            <a:off x="7170182" y="3342918"/>
            <a:ext cx="2580680"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Contact Institutions</a:t>
            </a:r>
            <a:endParaRPr lang="en-US" sz="2000" dirty="0"/>
          </a:p>
        </p:txBody>
      </p:sp>
      <p:sp>
        <p:nvSpPr>
          <p:cNvPr id="9" name="Text 6"/>
          <p:cNvSpPr/>
          <p:nvPr/>
        </p:nvSpPr>
        <p:spPr>
          <a:xfrm>
            <a:off x="7170182" y="3804880"/>
            <a:ext cx="6647378" cy="371594"/>
          </a:xfrm>
          <a:prstGeom prst="rect">
            <a:avLst/>
          </a:prstGeom>
          <a:noFill/>
          <a:ln/>
        </p:spPr>
        <p:txBody>
          <a:bodyPr wrap="non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Notify your bank or other relevant institutions.</a:t>
            </a:r>
            <a:endParaRPr lang="en-US" sz="1800" dirty="0"/>
          </a:p>
        </p:txBody>
      </p:sp>
      <p:sp>
        <p:nvSpPr>
          <p:cNvPr id="10" name="Shape 7"/>
          <p:cNvSpPr/>
          <p:nvPr/>
        </p:nvSpPr>
        <p:spPr>
          <a:xfrm>
            <a:off x="6995993" y="4408646"/>
            <a:ext cx="174188" cy="1205151"/>
          </a:xfrm>
          <a:prstGeom prst="roundRect">
            <a:avLst>
              <a:gd name="adj" fmla="val 200011"/>
            </a:avLst>
          </a:prstGeom>
          <a:solidFill>
            <a:srgbClr val="0A081B"/>
          </a:solidFill>
          <a:ln w="22860">
            <a:solidFill>
              <a:srgbClr val="37A7E7"/>
            </a:solidFill>
            <a:prstDash val="solid"/>
          </a:ln>
        </p:spPr>
      </p:sp>
      <p:sp>
        <p:nvSpPr>
          <p:cNvPr id="11" name="Text 8"/>
          <p:cNvSpPr/>
          <p:nvPr/>
        </p:nvSpPr>
        <p:spPr>
          <a:xfrm>
            <a:off x="7518559" y="4408646"/>
            <a:ext cx="2580680" cy="322659"/>
          </a:xfrm>
          <a:prstGeom prst="rect">
            <a:avLst/>
          </a:prstGeom>
          <a:noFill/>
          <a:ln/>
        </p:spPr>
        <p:txBody>
          <a:bodyPr wrap="none" lIns="0" tIns="0" rIns="0" bIns="0" rtlCol="0" anchor="t"/>
          <a:lstStyle/>
          <a:p>
            <a:pPr marL="0" indent="0" algn="l">
              <a:lnSpc>
                <a:spcPts val="2500"/>
              </a:lnSpc>
              <a:buNone/>
            </a:pPr>
            <a:r>
              <a:rPr lang="en-US" sz="2000" b="1" dirty="0">
                <a:solidFill>
                  <a:srgbClr val="E0E4E6"/>
                </a:solidFill>
                <a:latin typeface="Spline Sans Bold" pitchFamily="34" charset="0"/>
                <a:ea typeface="Spline Sans Bold" pitchFamily="34" charset="-122"/>
                <a:cs typeface="Spline Sans Bold" pitchFamily="34" charset="-120"/>
              </a:rPr>
              <a:t>Report the Incident</a:t>
            </a:r>
            <a:endParaRPr lang="en-US" sz="2000" dirty="0"/>
          </a:p>
        </p:txBody>
      </p:sp>
      <p:sp>
        <p:nvSpPr>
          <p:cNvPr id="12" name="Text 9"/>
          <p:cNvSpPr/>
          <p:nvPr/>
        </p:nvSpPr>
        <p:spPr>
          <a:xfrm>
            <a:off x="7518559" y="4870609"/>
            <a:ext cx="6299002" cy="743188"/>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Report the phishing attempt to the authorities and relevant organizations.</a:t>
            </a:r>
            <a:endParaRPr lang="en-US" sz="1800" dirty="0"/>
          </a:p>
        </p:txBody>
      </p:sp>
      <p:sp>
        <p:nvSpPr>
          <p:cNvPr id="13" name="Text 10"/>
          <p:cNvSpPr/>
          <p:nvPr/>
        </p:nvSpPr>
        <p:spPr>
          <a:xfrm>
            <a:off x="6299240" y="6107192"/>
            <a:ext cx="7518321" cy="1486376"/>
          </a:xfrm>
          <a:prstGeom prst="rect">
            <a:avLst/>
          </a:prstGeom>
          <a:noFill/>
          <a:ln/>
        </p:spPr>
        <p:txBody>
          <a:bodyPr wrap="square" lIns="0" tIns="0" rIns="0" bIns="0" rtlCol="0" anchor="t"/>
          <a:lstStyle/>
          <a:p>
            <a:pPr marL="0" indent="0" algn="l">
              <a:lnSpc>
                <a:spcPts val="2900"/>
              </a:lnSpc>
              <a:buNone/>
            </a:pPr>
            <a:r>
              <a:rPr lang="en-US" sz="1800" dirty="0">
                <a:solidFill>
                  <a:srgbClr val="E0E4E6"/>
                </a:solidFill>
                <a:latin typeface="Barlow" pitchFamily="34" charset="0"/>
                <a:ea typeface="Barlow" pitchFamily="34" charset="-122"/>
                <a:cs typeface="Barlow" pitchFamily="34" charset="-120"/>
              </a:rPr>
              <a:t>If you suspect you've been phished, take immediate action to mitigate the damage. Change passwords for all affected accounts, notify your bank or other relevant institutions, and report the incident to the authorities and relevant organizations.</a:t>
            </a:r>
            <a:endParaRPr lang="en-US" sz="1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21412" y="645676"/>
            <a:ext cx="12067461" cy="651986"/>
          </a:xfrm>
          <a:prstGeom prst="rect">
            <a:avLst/>
          </a:prstGeom>
          <a:noFill/>
          <a:ln/>
        </p:spPr>
        <p:txBody>
          <a:bodyPr wrap="none" lIns="0" tIns="0" rIns="0" bIns="0" rtlCol="0" anchor="t"/>
          <a:lstStyle/>
          <a:p>
            <a:pPr marL="0" indent="0" algn="l">
              <a:lnSpc>
                <a:spcPts val="5100"/>
              </a:lnSpc>
              <a:buNone/>
            </a:pPr>
            <a:r>
              <a:rPr lang="en-US" sz="4100" b="1" dirty="0">
                <a:solidFill>
                  <a:srgbClr val="F0FCFF"/>
                </a:solidFill>
                <a:latin typeface="Spline Sans Bold" pitchFamily="34" charset="0"/>
                <a:ea typeface="Spline Sans Bold" pitchFamily="34" charset="-122"/>
                <a:cs typeface="Spline Sans Bold" pitchFamily="34" charset="-120"/>
              </a:rPr>
              <a:t>Key Takeaways and Creating a Culture of Security</a:t>
            </a:r>
            <a:endParaRPr lang="en-US" sz="4100" dirty="0"/>
          </a:p>
        </p:txBody>
      </p:sp>
      <p:pic>
        <p:nvPicPr>
          <p:cNvPr id="3" name="Image 0" descr="preencoded.png"/>
          <p:cNvPicPr>
            <a:picLocks noChangeAspect="1"/>
          </p:cNvPicPr>
          <p:nvPr/>
        </p:nvPicPr>
        <p:blipFill>
          <a:blip r:embed="rId3"/>
          <a:stretch>
            <a:fillRect/>
          </a:stretch>
        </p:blipFill>
        <p:spPr>
          <a:xfrm>
            <a:off x="2996803" y="1767007"/>
            <a:ext cx="2142887" cy="1311354"/>
          </a:xfrm>
          <a:prstGeom prst="rect">
            <a:avLst/>
          </a:prstGeom>
        </p:spPr>
      </p:pic>
      <p:sp>
        <p:nvSpPr>
          <p:cNvPr id="4" name="Text 1"/>
          <p:cNvSpPr/>
          <p:nvPr/>
        </p:nvSpPr>
        <p:spPr>
          <a:xfrm>
            <a:off x="3903107" y="2377797"/>
            <a:ext cx="330041" cy="412552"/>
          </a:xfrm>
          <a:prstGeom prst="rect">
            <a:avLst/>
          </a:prstGeom>
          <a:noFill/>
          <a:ln/>
        </p:spPr>
        <p:txBody>
          <a:bodyPr wrap="none" lIns="0" tIns="0" rIns="0" bIns="0" rtlCol="0" anchor="t"/>
          <a:lstStyle/>
          <a:p>
            <a:pPr marL="0" indent="0" algn="ctr">
              <a:lnSpc>
                <a:spcPts val="4150"/>
              </a:lnSpc>
              <a:buNone/>
            </a:pPr>
            <a:r>
              <a:rPr lang="en-US" sz="2550" b="1" dirty="0">
                <a:solidFill>
                  <a:srgbClr val="E0E4E6"/>
                </a:solidFill>
                <a:latin typeface="Spline Sans Bold" pitchFamily="34" charset="0"/>
                <a:ea typeface="Spline Sans Bold" pitchFamily="34" charset="-122"/>
                <a:cs typeface="Spline Sans Bold" pitchFamily="34" charset="-120"/>
              </a:rPr>
              <a:t>1</a:t>
            </a:r>
            <a:endParaRPr lang="en-US" sz="2550" dirty="0"/>
          </a:p>
        </p:txBody>
      </p:sp>
      <p:sp>
        <p:nvSpPr>
          <p:cNvPr id="5" name="Text 2"/>
          <p:cNvSpPr/>
          <p:nvPr/>
        </p:nvSpPr>
        <p:spPr>
          <a:xfrm>
            <a:off x="5374362" y="2001679"/>
            <a:ext cx="2380774" cy="325874"/>
          </a:xfrm>
          <a:prstGeom prst="rect">
            <a:avLst/>
          </a:prstGeom>
          <a:noFill/>
          <a:ln/>
        </p:spPr>
        <p:txBody>
          <a:bodyPr wrap="none" lIns="0" tIns="0" rIns="0" bIns="0" rtlCol="0" anchor="t"/>
          <a:lstStyle/>
          <a:p>
            <a:pPr marL="0" indent="0" algn="l">
              <a:lnSpc>
                <a:spcPts val="2550"/>
              </a:lnSpc>
              <a:buNone/>
            </a:pPr>
            <a:r>
              <a:rPr lang="en-US" sz="2050" b="1" dirty="0">
                <a:solidFill>
                  <a:srgbClr val="E0E4E6"/>
                </a:solidFill>
                <a:latin typeface="Spline Sans Bold" pitchFamily="34" charset="0"/>
                <a:ea typeface="Spline Sans Bold" pitchFamily="34" charset="-122"/>
                <a:cs typeface="Spline Sans Bold" pitchFamily="34" charset="-120"/>
              </a:rPr>
              <a:t>Vigilance</a:t>
            </a:r>
            <a:endParaRPr lang="en-US" sz="2050" dirty="0"/>
          </a:p>
        </p:txBody>
      </p:sp>
      <p:sp>
        <p:nvSpPr>
          <p:cNvPr id="6" name="Text 3"/>
          <p:cNvSpPr/>
          <p:nvPr/>
        </p:nvSpPr>
        <p:spPr>
          <a:xfrm>
            <a:off x="5374362" y="2468285"/>
            <a:ext cx="2380774" cy="375404"/>
          </a:xfrm>
          <a:prstGeom prst="rect">
            <a:avLst/>
          </a:prstGeom>
          <a:noFill/>
          <a:ln/>
        </p:spPr>
        <p:txBody>
          <a:bodyPr wrap="none" lIns="0" tIns="0" rIns="0" bIns="0" rtlCol="0" anchor="t"/>
          <a:lstStyle/>
          <a:p>
            <a:pPr marL="0" indent="0" algn="l">
              <a:lnSpc>
                <a:spcPts val="2950"/>
              </a:lnSpc>
              <a:buNone/>
            </a:pPr>
            <a:r>
              <a:rPr lang="en-US" sz="1800" dirty="0">
                <a:solidFill>
                  <a:srgbClr val="E0E4E6"/>
                </a:solidFill>
                <a:latin typeface="Barlow" pitchFamily="34" charset="0"/>
                <a:ea typeface="Barlow" pitchFamily="34" charset="-122"/>
                <a:cs typeface="Barlow" pitchFamily="34" charset="-120"/>
              </a:rPr>
              <a:t>Stay alert and cautious.</a:t>
            </a:r>
            <a:endParaRPr lang="en-US" sz="1800" dirty="0"/>
          </a:p>
        </p:txBody>
      </p:sp>
      <p:sp>
        <p:nvSpPr>
          <p:cNvPr id="7" name="Shape 4"/>
          <p:cNvSpPr/>
          <p:nvPr/>
        </p:nvSpPr>
        <p:spPr>
          <a:xfrm>
            <a:off x="5198269" y="3092410"/>
            <a:ext cx="8552140" cy="15240"/>
          </a:xfrm>
          <a:prstGeom prst="roundRect">
            <a:avLst>
              <a:gd name="adj" fmla="val 2310210"/>
            </a:avLst>
          </a:prstGeom>
          <a:solidFill>
            <a:srgbClr val="16FFBB"/>
          </a:solidFill>
          <a:ln/>
        </p:spPr>
      </p:sp>
      <p:pic>
        <p:nvPicPr>
          <p:cNvPr id="8" name="Image 1" descr="preencoded.png"/>
          <p:cNvPicPr>
            <a:picLocks noChangeAspect="1"/>
          </p:cNvPicPr>
          <p:nvPr/>
        </p:nvPicPr>
        <p:blipFill>
          <a:blip r:embed="rId4"/>
          <a:stretch>
            <a:fillRect/>
          </a:stretch>
        </p:blipFill>
        <p:spPr>
          <a:xfrm>
            <a:off x="1925241" y="3136940"/>
            <a:ext cx="4285893" cy="1311354"/>
          </a:xfrm>
          <a:prstGeom prst="rect">
            <a:avLst/>
          </a:prstGeom>
        </p:spPr>
      </p:pic>
      <p:sp>
        <p:nvSpPr>
          <p:cNvPr id="9" name="Text 5"/>
          <p:cNvSpPr/>
          <p:nvPr/>
        </p:nvSpPr>
        <p:spPr>
          <a:xfrm>
            <a:off x="3903107" y="3586282"/>
            <a:ext cx="330041" cy="412552"/>
          </a:xfrm>
          <a:prstGeom prst="rect">
            <a:avLst/>
          </a:prstGeom>
          <a:noFill/>
          <a:ln/>
        </p:spPr>
        <p:txBody>
          <a:bodyPr wrap="none" lIns="0" tIns="0" rIns="0" bIns="0" rtlCol="0" anchor="t"/>
          <a:lstStyle/>
          <a:p>
            <a:pPr marL="0" indent="0" algn="ctr">
              <a:lnSpc>
                <a:spcPts val="4150"/>
              </a:lnSpc>
              <a:buNone/>
            </a:pPr>
            <a:r>
              <a:rPr lang="en-US" sz="2550" b="1" dirty="0">
                <a:solidFill>
                  <a:srgbClr val="E0E4E6"/>
                </a:solidFill>
                <a:latin typeface="Spline Sans Bold" pitchFamily="34" charset="0"/>
                <a:ea typeface="Spline Sans Bold" pitchFamily="34" charset="-122"/>
                <a:cs typeface="Spline Sans Bold" pitchFamily="34" charset="-120"/>
              </a:rPr>
              <a:t>2</a:t>
            </a:r>
            <a:endParaRPr lang="en-US" sz="2550" dirty="0"/>
          </a:p>
        </p:txBody>
      </p:sp>
      <p:sp>
        <p:nvSpPr>
          <p:cNvPr id="10" name="Text 6"/>
          <p:cNvSpPr/>
          <p:nvPr/>
        </p:nvSpPr>
        <p:spPr>
          <a:xfrm>
            <a:off x="6445806" y="3371612"/>
            <a:ext cx="2094548" cy="325874"/>
          </a:xfrm>
          <a:prstGeom prst="rect">
            <a:avLst/>
          </a:prstGeom>
          <a:noFill/>
          <a:ln/>
        </p:spPr>
        <p:txBody>
          <a:bodyPr wrap="none" lIns="0" tIns="0" rIns="0" bIns="0" rtlCol="0" anchor="t"/>
          <a:lstStyle/>
          <a:p>
            <a:pPr marL="0" indent="0" algn="l">
              <a:lnSpc>
                <a:spcPts val="2550"/>
              </a:lnSpc>
              <a:buNone/>
            </a:pPr>
            <a:r>
              <a:rPr lang="en-US" sz="2050" b="1" dirty="0">
                <a:solidFill>
                  <a:srgbClr val="E0E4E6"/>
                </a:solidFill>
                <a:latin typeface="Spline Sans Bold" pitchFamily="34" charset="0"/>
                <a:ea typeface="Spline Sans Bold" pitchFamily="34" charset="-122"/>
                <a:cs typeface="Spline Sans Bold" pitchFamily="34" charset="-120"/>
              </a:rPr>
              <a:t>Education</a:t>
            </a:r>
            <a:endParaRPr lang="en-US" sz="2050" dirty="0"/>
          </a:p>
        </p:txBody>
      </p:sp>
      <p:sp>
        <p:nvSpPr>
          <p:cNvPr id="11" name="Text 7"/>
          <p:cNvSpPr/>
          <p:nvPr/>
        </p:nvSpPr>
        <p:spPr>
          <a:xfrm>
            <a:off x="6445806" y="3838218"/>
            <a:ext cx="2094548" cy="375404"/>
          </a:xfrm>
          <a:prstGeom prst="rect">
            <a:avLst/>
          </a:prstGeom>
          <a:noFill/>
          <a:ln/>
        </p:spPr>
        <p:txBody>
          <a:bodyPr wrap="none" lIns="0" tIns="0" rIns="0" bIns="0" rtlCol="0" anchor="t"/>
          <a:lstStyle/>
          <a:p>
            <a:pPr marL="0" indent="0" algn="l">
              <a:lnSpc>
                <a:spcPts val="2950"/>
              </a:lnSpc>
              <a:buNone/>
            </a:pPr>
            <a:r>
              <a:rPr lang="en-US" sz="1800" dirty="0">
                <a:solidFill>
                  <a:srgbClr val="E0E4E6"/>
                </a:solidFill>
                <a:latin typeface="Barlow" pitchFamily="34" charset="0"/>
                <a:ea typeface="Barlow" pitchFamily="34" charset="-122"/>
                <a:cs typeface="Barlow" pitchFamily="34" charset="-120"/>
              </a:rPr>
              <a:t>Continuous learning.</a:t>
            </a:r>
            <a:endParaRPr lang="en-US" sz="1800" dirty="0"/>
          </a:p>
        </p:txBody>
      </p:sp>
      <p:sp>
        <p:nvSpPr>
          <p:cNvPr id="12" name="Shape 8"/>
          <p:cNvSpPr/>
          <p:nvPr/>
        </p:nvSpPr>
        <p:spPr>
          <a:xfrm>
            <a:off x="6269712" y="4462343"/>
            <a:ext cx="7480697" cy="15240"/>
          </a:xfrm>
          <a:prstGeom prst="roundRect">
            <a:avLst>
              <a:gd name="adj" fmla="val 2310210"/>
            </a:avLst>
          </a:prstGeom>
          <a:solidFill>
            <a:srgbClr val="29DDDA"/>
          </a:solidFill>
          <a:ln/>
        </p:spPr>
      </p:sp>
      <p:pic>
        <p:nvPicPr>
          <p:cNvPr id="13" name="Image 2" descr="preencoded.png"/>
          <p:cNvPicPr>
            <a:picLocks noChangeAspect="1"/>
          </p:cNvPicPr>
          <p:nvPr/>
        </p:nvPicPr>
        <p:blipFill>
          <a:blip r:embed="rId5"/>
          <a:stretch>
            <a:fillRect/>
          </a:stretch>
        </p:blipFill>
        <p:spPr>
          <a:xfrm>
            <a:off x="853797" y="4506873"/>
            <a:ext cx="6428780" cy="1311354"/>
          </a:xfrm>
          <a:prstGeom prst="rect">
            <a:avLst/>
          </a:prstGeom>
        </p:spPr>
      </p:pic>
      <p:sp>
        <p:nvSpPr>
          <p:cNvPr id="14" name="Text 9"/>
          <p:cNvSpPr/>
          <p:nvPr/>
        </p:nvSpPr>
        <p:spPr>
          <a:xfrm>
            <a:off x="3903107" y="4956215"/>
            <a:ext cx="330041" cy="412552"/>
          </a:xfrm>
          <a:prstGeom prst="rect">
            <a:avLst/>
          </a:prstGeom>
          <a:noFill/>
          <a:ln/>
        </p:spPr>
        <p:txBody>
          <a:bodyPr wrap="none" lIns="0" tIns="0" rIns="0" bIns="0" rtlCol="0" anchor="t"/>
          <a:lstStyle/>
          <a:p>
            <a:pPr marL="0" indent="0" algn="ctr">
              <a:lnSpc>
                <a:spcPts val="4150"/>
              </a:lnSpc>
              <a:buNone/>
            </a:pPr>
            <a:r>
              <a:rPr lang="en-US" sz="2550" b="1" dirty="0">
                <a:solidFill>
                  <a:srgbClr val="E0E4E6"/>
                </a:solidFill>
                <a:latin typeface="Spline Sans Bold" pitchFamily="34" charset="0"/>
                <a:ea typeface="Spline Sans Bold" pitchFamily="34" charset="-122"/>
                <a:cs typeface="Spline Sans Bold" pitchFamily="34" charset="-120"/>
              </a:rPr>
              <a:t>3</a:t>
            </a:r>
            <a:endParaRPr lang="en-US" sz="2550" dirty="0"/>
          </a:p>
        </p:txBody>
      </p:sp>
      <p:sp>
        <p:nvSpPr>
          <p:cNvPr id="15" name="Text 10"/>
          <p:cNvSpPr/>
          <p:nvPr/>
        </p:nvSpPr>
        <p:spPr>
          <a:xfrm>
            <a:off x="7517249" y="4741545"/>
            <a:ext cx="2078117" cy="325874"/>
          </a:xfrm>
          <a:prstGeom prst="rect">
            <a:avLst/>
          </a:prstGeom>
          <a:noFill/>
          <a:ln/>
        </p:spPr>
        <p:txBody>
          <a:bodyPr wrap="none" lIns="0" tIns="0" rIns="0" bIns="0" rtlCol="0" anchor="t"/>
          <a:lstStyle/>
          <a:p>
            <a:pPr marL="0" indent="0" algn="l">
              <a:lnSpc>
                <a:spcPts val="2550"/>
              </a:lnSpc>
              <a:buNone/>
            </a:pPr>
            <a:r>
              <a:rPr lang="en-US" sz="2050" b="1" dirty="0">
                <a:solidFill>
                  <a:srgbClr val="E0E4E6"/>
                </a:solidFill>
                <a:latin typeface="Spline Sans Bold" pitchFamily="34" charset="0"/>
                <a:ea typeface="Spline Sans Bold" pitchFamily="34" charset="-122"/>
                <a:cs typeface="Spline Sans Bold" pitchFamily="34" charset="-120"/>
              </a:rPr>
              <a:t>Prevention</a:t>
            </a:r>
            <a:endParaRPr lang="en-US" sz="2050" dirty="0"/>
          </a:p>
        </p:txBody>
      </p:sp>
      <p:sp>
        <p:nvSpPr>
          <p:cNvPr id="16" name="Text 11"/>
          <p:cNvSpPr/>
          <p:nvPr/>
        </p:nvSpPr>
        <p:spPr>
          <a:xfrm>
            <a:off x="7517249" y="5208151"/>
            <a:ext cx="2078117" cy="375404"/>
          </a:xfrm>
          <a:prstGeom prst="rect">
            <a:avLst/>
          </a:prstGeom>
          <a:noFill/>
          <a:ln/>
        </p:spPr>
        <p:txBody>
          <a:bodyPr wrap="none" lIns="0" tIns="0" rIns="0" bIns="0" rtlCol="0" anchor="t"/>
          <a:lstStyle/>
          <a:p>
            <a:pPr marL="0" indent="0" algn="l">
              <a:lnSpc>
                <a:spcPts val="2950"/>
              </a:lnSpc>
              <a:buNone/>
            </a:pPr>
            <a:r>
              <a:rPr lang="en-US" sz="1800" dirty="0">
                <a:solidFill>
                  <a:srgbClr val="E0E4E6"/>
                </a:solidFill>
                <a:latin typeface="Barlow" pitchFamily="34" charset="0"/>
                <a:ea typeface="Barlow" pitchFamily="34" charset="-122"/>
                <a:cs typeface="Barlow" pitchFamily="34" charset="-120"/>
              </a:rPr>
              <a:t>Proactive measures.</a:t>
            </a:r>
            <a:endParaRPr lang="en-US" sz="1800" dirty="0"/>
          </a:p>
        </p:txBody>
      </p:sp>
      <p:sp>
        <p:nvSpPr>
          <p:cNvPr id="17" name="Text 12"/>
          <p:cNvSpPr/>
          <p:nvPr/>
        </p:nvSpPr>
        <p:spPr>
          <a:xfrm>
            <a:off x="821412" y="6082189"/>
            <a:ext cx="12987576" cy="1501616"/>
          </a:xfrm>
          <a:prstGeom prst="rect">
            <a:avLst/>
          </a:prstGeom>
          <a:noFill/>
          <a:ln/>
        </p:spPr>
        <p:txBody>
          <a:bodyPr wrap="square" lIns="0" tIns="0" rIns="0" bIns="0" rtlCol="0" anchor="t"/>
          <a:lstStyle/>
          <a:p>
            <a:pPr marL="0" indent="0" algn="l">
              <a:lnSpc>
                <a:spcPts val="2950"/>
              </a:lnSpc>
              <a:buNone/>
            </a:pPr>
            <a:r>
              <a:rPr lang="en-US" sz="1800" dirty="0">
                <a:solidFill>
                  <a:srgbClr val="E0E4E6"/>
                </a:solidFill>
                <a:latin typeface="Barlow" pitchFamily="34" charset="0"/>
                <a:ea typeface="Barlow" pitchFamily="34" charset="-122"/>
                <a:cs typeface="Barlow" pitchFamily="34" charset="-120"/>
              </a:rPr>
              <a:t>In conclusion, protecting yourself from phishing requires a combination of vigilance, education, and proactive measures. Stay alert and cautious when handling online communications, continuously educate yourself on the latest phishing techniques, and implement preventive measures such as two-factor authentication. By fostering a culture of security, we can collectively reduce the risk of falling victim to these malicious attacks.</a:t>
            </a:r>
            <a:endParaRPr lang="en-US" sz="1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62777" y="302185"/>
            <a:ext cx="9790237" cy="963090"/>
          </a:xfrm>
        </p:spPr>
        <p:txBody>
          <a:bodyPr>
            <a:normAutofit fontScale="90000"/>
          </a:bodyPr>
          <a:lstStyle/>
          <a:p>
            <a:r>
              <a:rPr lang="en-US" dirty="0"/>
              <a:t>Additional Resources.</a:t>
            </a:r>
          </a:p>
        </p:txBody>
      </p:sp>
      <p:sp>
        <p:nvSpPr>
          <p:cNvPr id="3" name="Subtitle 2"/>
          <p:cNvSpPr>
            <a:spLocks noGrp="1"/>
          </p:cNvSpPr>
          <p:nvPr>
            <p:ph type="subTitle" idx="1"/>
          </p:nvPr>
        </p:nvSpPr>
        <p:spPr>
          <a:xfrm>
            <a:off x="2203289" y="1649952"/>
            <a:ext cx="10800330" cy="4070363"/>
          </a:xfrm>
        </p:spPr>
        <p:txBody>
          <a:bodyPr>
            <a:normAutofit lnSpcReduction="10000"/>
          </a:bodyPr>
          <a:lstStyle/>
          <a:p>
            <a:r>
              <a:rPr lang="en-US" dirty="0" smtClean="0">
                <a:solidFill>
                  <a:schemeClr val="tx1">
                    <a:lumMod val="95000"/>
                  </a:schemeClr>
                </a:solidFill>
              </a:rPr>
              <a:t>http</a:t>
            </a:r>
            <a:r>
              <a:rPr lang="en-US" dirty="0">
                <a:solidFill>
                  <a:schemeClr val="tx1">
                    <a:lumMod val="95000"/>
                  </a:schemeClr>
                </a:solidFill>
              </a:rPr>
              <a:t>://www.antiphishing.org / http:// www.fraudwatchinternational.com/phishing-alerts </a:t>
            </a:r>
            <a:endParaRPr lang="en-US" dirty="0" smtClean="0">
              <a:solidFill>
                <a:schemeClr val="tx1">
                  <a:lumMod val="95000"/>
                </a:schemeClr>
              </a:solidFill>
            </a:endParaRPr>
          </a:p>
          <a:p>
            <a:r>
              <a:rPr lang="en-US" dirty="0" smtClean="0">
                <a:solidFill>
                  <a:schemeClr val="tx1">
                    <a:lumMod val="95000"/>
                  </a:schemeClr>
                </a:solidFill>
              </a:rPr>
              <a:t>http</a:t>
            </a:r>
            <a:r>
              <a:rPr lang="en-US" dirty="0">
                <a:solidFill>
                  <a:schemeClr val="tx1">
                    <a:lumMod val="95000"/>
                  </a:schemeClr>
                </a:solidFill>
              </a:rPr>
              <a:t>://</a:t>
            </a:r>
            <a:r>
              <a:rPr lang="en-US" dirty="0" smtClean="0">
                <a:solidFill>
                  <a:schemeClr val="tx1">
                    <a:lumMod val="95000"/>
                  </a:schemeClr>
                </a:solidFill>
              </a:rPr>
              <a:t>phishme.com</a:t>
            </a:r>
          </a:p>
          <a:p>
            <a:r>
              <a:rPr lang="en-US" dirty="0" smtClean="0">
                <a:solidFill>
                  <a:schemeClr val="tx1">
                    <a:lumMod val="95000"/>
                  </a:schemeClr>
                </a:solidFill>
              </a:rPr>
              <a:t>http</a:t>
            </a:r>
            <a:r>
              <a:rPr lang="en-US" dirty="0">
                <a:solidFill>
                  <a:schemeClr val="tx1">
                    <a:lumMod val="95000"/>
                  </a:schemeClr>
                </a:solidFill>
              </a:rPr>
              <a:t>:// </a:t>
            </a:r>
            <a:r>
              <a:rPr lang="en-US" dirty="0" smtClean="0">
                <a:solidFill>
                  <a:schemeClr val="tx1">
                    <a:lumMod val="95000"/>
                  </a:schemeClr>
                </a:solidFill>
                <a:hlinkClick r:id="rId2"/>
              </a:rPr>
              <a:t>www.onguardonline.gov/phishing</a:t>
            </a:r>
            <a:endParaRPr lang="en-US" dirty="0" smtClean="0">
              <a:solidFill>
                <a:schemeClr val="tx1">
                  <a:lumMod val="95000"/>
                </a:schemeClr>
              </a:solidFill>
            </a:endParaRPr>
          </a:p>
          <a:p>
            <a:r>
              <a:rPr lang="en-US" dirty="0" smtClean="0">
                <a:solidFill>
                  <a:schemeClr val="tx1">
                    <a:lumMod val="95000"/>
                  </a:schemeClr>
                </a:solidFill>
              </a:rPr>
              <a:t>http</a:t>
            </a:r>
            <a:r>
              <a:rPr lang="en-US" dirty="0">
                <a:solidFill>
                  <a:schemeClr val="tx1">
                    <a:lumMod val="95000"/>
                  </a:schemeClr>
                </a:solidFill>
              </a:rPr>
              <a:t>:// </a:t>
            </a:r>
            <a:r>
              <a:rPr lang="en-US" dirty="0" smtClean="0">
                <a:solidFill>
                  <a:schemeClr val="tx1">
                    <a:lumMod val="95000"/>
                  </a:schemeClr>
                </a:solidFill>
                <a:hlinkClick r:id="rId3"/>
              </a:rPr>
              <a:t>www.consumer.ftc.gov/articles/0076-phone-scams</a:t>
            </a:r>
            <a:endParaRPr lang="en-US" dirty="0" smtClean="0">
              <a:solidFill>
                <a:schemeClr val="tx1">
                  <a:lumMod val="95000"/>
                </a:schemeClr>
              </a:solidFill>
            </a:endParaRPr>
          </a:p>
          <a:p>
            <a:r>
              <a:rPr lang="en-US" dirty="0" smtClean="0">
                <a:solidFill>
                  <a:schemeClr val="tx1">
                    <a:lumMod val="95000"/>
                  </a:schemeClr>
                </a:solidFill>
              </a:rPr>
              <a:t>http</a:t>
            </a:r>
            <a:r>
              <a:rPr lang="en-US" dirty="0">
                <a:solidFill>
                  <a:schemeClr val="tx1">
                    <a:lumMod val="95000"/>
                  </a:schemeClr>
                </a:solidFill>
              </a:rPr>
              <a:t>:// www.fbi.gov/scams-safety/fraud Sources </a:t>
            </a:r>
          </a:p>
          <a:p>
            <a:r>
              <a:rPr lang="en-US" dirty="0" smtClean="0">
                <a:solidFill>
                  <a:schemeClr val="tx1">
                    <a:lumMod val="95000"/>
                  </a:schemeClr>
                </a:solidFill>
                <a:hlinkClick r:id="rId4"/>
              </a:rPr>
              <a:t>http</a:t>
            </a:r>
            <a:r>
              <a:rPr lang="en-US" dirty="0">
                <a:solidFill>
                  <a:schemeClr val="tx1">
                    <a:lumMod val="95000"/>
                  </a:schemeClr>
                </a:solidFill>
                <a:hlinkClick r:id="rId4"/>
              </a:rPr>
              <a:t>://phishme.com/phishing-social-media-infographic</a:t>
            </a:r>
            <a:r>
              <a:rPr lang="en-US" dirty="0" smtClean="0">
                <a:solidFill>
                  <a:schemeClr val="tx1">
                    <a:lumMod val="95000"/>
                  </a:schemeClr>
                </a:solidFill>
                <a:hlinkClick r:id="rId4"/>
              </a:rPr>
              <a:t>/</a:t>
            </a:r>
            <a:endParaRPr lang="en-US" dirty="0" smtClean="0">
              <a:solidFill>
                <a:schemeClr val="tx1">
                  <a:lumMod val="95000"/>
                </a:schemeClr>
              </a:solidFill>
            </a:endParaRPr>
          </a:p>
          <a:p>
            <a:r>
              <a:rPr lang="en-US" dirty="0" smtClean="0">
                <a:solidFill>
                  <a:schemeClr val="tx1">
                    <a:lumMod val="95000"/>
                  </a:schemeClr>
                </a:solidFill>
                <a:hlinkClick r:id="rId5"/>
              </a:rPr>
              <a:t>http</a:t>
            </a:r>
            <a:r>
              <a:rPr lang="en-US" dirty="0">
                <a:solidFill>
                  <a:schemeClr val="tx1">
                    <a:lumMod val="95000"/>
                  </a:schemeClr>
                </a:solidFill>
                <a:hlinkClick r:id="rId5"/>
              </a:rPr>
              <a:t>://</a:t>
            </a:r>
            <a:r>
              <a:rPr lang="en-US" dirty="0" smtClean="0">
                <a:solidFill>
                  <a:schemeClr val="tx1">
                    <a:lumMod val="95000"/>
                  </a:schemeClr>
                </a:solidFill>
                <a:hlinkClick r:id="rId5"/>
              </a:rPr>
              <a:t>en.wikipedia.org/wiki/Phishing</a:t>
            </a:r>
            <a:endParaRPr lang="en-US" dirty="0" smtClean="0">
              <a:solidFill>
                <a:schemeClr val="tx1">
                  <a:lumMod val="95000"/>
                </a:schemeClr>
              </a:solidFill>
            </a:endParaRPr>
          </a:p>
          <a:p>
            <a:r>
              <a:rPr lang="en-US" dirty="0" smtClean="0">
                <a:solidFill>
                  <a:schemeClr val="tx1">
                    <a:lumMod val="95000"/>
                  </a:schemeClr>
                </a:solidFill>
              </a:rPr>
              <a:t>http</a:t>
            </a:r>
            <a:r>
              <a:rPr lang="en-US" dirty="0">
                <a:solidFill>
                  <a:schemeClr val="tx1">
                    <a:lumMod val="95000"/>
                  </a:schemeClr>
                </a:solidFill>
              </a:rPr>
              <a:t>://</a:t>
            </a:r>
            <a:r>
              <a:rPr lang="en-US" dirty="0" smtClean="0">
                <a:solidFill>
                  <a:schemeClr val="tx1">
                    <a:lumMod val="95000"/>
                  </a:schemeClr>
                </a:solidFill>
              </a:rPr>
              <a:t>www.onguardonline.gov/phishing</a:t>
            </a:r>
            <a:endParaRPr lang="en-US" dirty="0">
              <a:solidFill>
                <a:schemeClr val="tx1">
                  <a:lumMod val="95000"/>
                </a:schemeClr>
              </a:solidFill>
            </a:endParaRPr>
          </a:p>
        </p:txBody>
      </p:sp>
    </p:spTree>
    <p:extLst>
      <p:ext uri="{BB962C8B-B14F-4D97-AF65-F5344CB8AC3E}">
        <p14:creationId xmlns:p14="http://schemas.microsoft.com/office/powerpoint/2010/main" val="1146112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995482"/>
            <a:ext cx="12902327" cy="1371600"/>
          </a:xfrm>
          <a:prstGeom prst="rect">
            <a:avLst/>
          </a:prstGeom>
          <a:noFill/>
          <a:ln/>
        </p:spPr>
        <p:txBody>
          <a:bodyPr wrap="squar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What is Phishing? Understanding the Digital Threat</a:t>
            </a:r>
            <a:endParaRPr lang="en-US" sz="4300" dirty="0"/>
          </a:p>
        </p:txBody>
      </p:sp>
      <p:sp>
        <p:nvSpPr>
          <p:cNvPr id="3" name="Text 1"/>
          <p:cNvSpPr/>
          <p:nvPr/>
        </p:nvSpPr>
        <p:spPr>
          <a:xfrm>
            <a:off x="864037" y="298418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Definition</a:t>
            </a:r>
            <a:endParaRPr lang="en-US" sz="2150" dirty="0"/>
          </a:p>
        </p:txBody>
      </p:sp>
      <p:sp>
        <p:nvSpPr>
          <p:cNvPr id="4" name="Text 2"/>
          <p:cNvSpPr/>
          <p:nvPr/>
        </p:nvSpPr>
        <p:spPr>
          <a:xfrm>
            <a:off x="864037" y="3573899"/>
            <a:ext cx="3898821" cy="2370296"/>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Phishing is a type of online fraud where attackers impersonate legitimate entities to trick individuals into revealing sensitive information, such as usernames, passwords, and credit card details.</a:t>
            </a:r>
            <a:endParaRPr lang="en-US" sz="1900" dirty="0"/>
          </a:p>
        </p:txBody>
      </p:sp>
      <p:sp>
        <p:nvSpPr>
          <p:cNvPr id="5" name="Text 3"/>
          <p:cNvSpPr/>
          <p:nvPr/>
        </p:nvSpPr>
        <p:spPr>
          <a:xfrm>
            <a:off x="5372695" y="298418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Motivation</a:t>
            </a:r>
            <a:endParaRPr lang="en-US" sz="2150" dirty="0"/>
          </a:p>
        </p:txBody>
      </p:sp>
      <p:sp>
        <p:nvSpPr>
          <p:cNvPr id="6" name="Text 4"/>
          <p:cNvSpPr/>
          <p:nvPr/>
        </p:nvSpPr>
        <p:spPr>
          <a:xfrm>
            <a:off x="5372695" y="3573899"/>
            <a:ext cx="3898821" cy="2765346"/>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The primary goal of phishing is to steal personal data for financial gain or identity theft. Attackers often use this information to access bank accounts, make unauthorized purchases, or commit other fraudulent activities.</a:t>
            </a:r>
            <a:endParaRPr lang="en-US" sz="1900" dirty="0"/>
          </a:p>
        </p:txBody>
      </p:sp>
      <p:sp>
        <p:nvSpPr>
          <p:cNvPr id="7" name="Text 5"/>
          <p:cNvSpPr/>
          <p:nvPr/>
        </p:nvSpPr>
        <p:spPr>
          <a:xfrm>
            <a:off x="9881354" y="298418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Why it Matters</a:t>
            </a:r>
            <a:endParaRPr lang="en-US" sz="2150" dirty="0"/>
          </a:p>
        </p:txBody>
      </p:sp>
      <p:sp>
        <p:nvSpPr>
          <p:cNvPr id="8" name="Text 6"/>
          <p:cNvSpPr/>
          <p:nvPr/>
        </p:nvSpPr>
        <p:spPr>
          <a:xfrm>
            <a:off x="9881354" y="3573899"/>
            <a:ext cx="3898821" cy="1975247"/>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Understanding phishing is crucial because it can affect anyone. By being informed and vigilant, you can significantly reduce your risk of falling victim to these scams.</a:t>
            </a:r>
            <a:endParaRPr lang="en-US" sz="1900" dirty="0"/>
          </a:p>
        </p:txBody>
      </p:sp>
      <p:sp>
        <p:nvSpPr>
          <p:cNvPr id="9" name="Text 7"/>
          <p:cNvSpPr/>
          <p:nvPr/>
        </p:nvSpPr>
        <p:spPr>
          <a:xfrm>
            <a:off x="864037" y="6839069"/>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Phishing attacks can have devastating consequences, both personally and professionally. Stay informed and stay safe!</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4170762" y="559547"/>
            <a:ext cx="6758495" cy="698778"/>
          </a:xfrm>
          <a:prstGeom prst="rect">
            <a:avLst/>
          </a:prstGeom>
          <a:noFill/>
          <a:ln/>
        </p:spPr>
        <p:txBody>
          <a:bodyPr wrap="square" lIns="0" tIns="0" rIns="0" bIns="0" rtlCol="0" anchor="t"/>
          <a:lstStyle/>
          <a:p>
            <a:pPr>
              <a:lnSpc>
                <a:spcPts val="5400"/>
              </a:lnSpc>
            </a:pPr>
            <a:r>
              <a:rPr lang="en-US" sz="4400" dirty="0"/>
              <a:t>Types of Phishing Attacks</a:t>
            </a:r>
            <a:endParaRPr lang="en-US" sz="4300" dirty="0"/>
          </a:p>
        </p:txBody>
      </p:sp>
      <p:sp>
        <p:nvSpPr>
          <p:cNvPr id="4" name="Text 2"/>
          <p:cNvSpPr/>
          <p:nvPr/>
        </p:nvSpPr>
        <p:spPr>
          <a:xfrm>
            <a:off x="3081684" y="2043792"/>
            <a:ext cx="3898821" cy="4904678"/>
          </a:xfrm>
          <a:prstGeom prst="rect">
            <a:avLst/>
          </a:prstGeom>
          <a:noFill/>
          <a:ln/>
        </p:spPr>
        <p:txBody>
          <a:bodyPr wrap="square" lIns="0" tIns="0" rIns="0" bIns="0" rtlCol="0" anchor="t"/>
          <a:lstStyle/>
          <a:p>
            <a:pPr>
              <a:lnSpc>
                <a:spcPts val="3100"/>
              </a:lnSpc>
            </a:pPr>
            <a:r>
              <a:rPr lang="en-US" sz="2000" dirty="0" smtClean="0"/>
              <a:t>1. Social </a:t>
            </a:r>
            <a:r>
              <a:rPr lang="en-US" sz="2000" dirty="0"/>
              <a:t>Engineering - On your Facebook profile or LinkedIn profile, you can find: Name, Date of Birth, Location, Workplace, Interests, Hobbies, Skills, your Relationship Status, Telephone Number, Email Address and Favorite Food. This is everything a Cybercriminal needs in order to fool you into thinking that the message or email is legitimate.</a:t>
            </a:r>
            <a:endParaRPr lang="en-US" sz="1900" dirty="0"/>
          </a:p>
        </p:txBody>
      </p:sp>
      <p:sp>
        <p:nvSpPr>
          <p:cNvPr id="8" name="Text 6"/>
          <p:cNvSpPr/>
          <p:nvPr/>
        </p:nvSpPr>
        <p:spPr>
          <a:xfrm>
            <a:off x="9783382" y="2039012"/>
            <a:ext cx="3898821" cy="5940216"/>
          </a:xfrm>
          <a:prstGeom prst="rect">
            <a:avLst/>
          </a:prstGeom>
          <a:noFill/>
          <a:ln/>
        </p:spPr>
        <p:txBody>
          <a:bodyPr wrap="square" lIns="0" tIns="0" rIns="0" bIns="0" rtlCol="0" anchor="t"/>
          <a:lstStyle/>
          <a:p>
            <a:pPr>
              <a:lnSpc>
                <a:spcPts val="3100"/>
              </a:lnSpc>
            </a:pPr>
            <a:r>
              <a:rPr lang="en-US" sz="2000" dirty="0" smtClean="0"/>
              <a:t>2. Link </a:t>
            </a:r>
            <a:r>
              <a:rPr lang="en-US" sz="2000" dirty="0"/>
              <a:t>Manipulation - Most methods of phishing use some form of deception designed to make a link in an email appear to belong to the spoofed organization or person. Misspelled URLs or the use of subdomains are common tricks used by phishers. Many email clients or web browsers will show previews of where a link will take the user in the bottom left of the screen or while hovering the mouse cursor over a link.</a:t>
            </a:r>
            <a:endParaRPr lang="en-US" sz="1900" dirty="0"/>
          </a:p>
        </p:txBody>
      </p:sp>
    </p:spTree>
    <p:extLst>
      <p:ext uri="{BB962C8B-B14F-4D97-AF65-F5344CB8AC3E}">
        <p14:creationId xmlns:p14="http://schemas.microsoft.com/office/powerpoint/2010/main" val="1482723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0289" y="499110"/>
            <a:ext cx="7876223" cy="1006316"/>
          </a:xfrm>
          <a:prstGeom prst="rect">
            <a:avLst/>
          </a:prstGeom>
          <a:noFill/>
          <a:ln/>
        </p:spPr>
        <p:txBody>
          <a:bodyPr wrap="square" lIns="0" tIns="0" rIns="0" bIns="0" rtlCol="0" anchor="t"/>
          <a:lstStyle/>
          <a:p>
            <a:pPr marL="0" indent="0" algn="l">
              <a:lnSpc>
                <a:spcPts val="3950"/>
              </a:lnSpc>
              <a:buNone/>
            </a:pPr>
            <a:r>
              <a:rPr lang="en-US" sz="3150" b="1" dirty="0">
                <a:solidFill>
                  <a:srgbClr val="F0FCFF"/>
                </a:solidFill>
                <a:latin typeface="Spline Sans Bold" pitchFamily="34" charset="0"/>
                <a:ea typeface="Spline Sans Bold" pitchFamily="34" charset="-122"/>
                <a:cs typeface="Spline Sans Bold" pitchFamily="34" charset="-120"/>
              </a:rPr>
              <a:t>The Evolution and Impact of Phishing Attacks</a:t>
            </a:r>
            <a:endParaRPr lang="en-US" sz="3150" dirty="0"/>
          </a:p>
        </p:txBody>
      </p:sp>
      <p:sp>
        <p:nvSpPr>
          <p:cNvPr id="4" name="Shape 1"/>
          <p:cNvSpPr/>
          <p:nvPr/>
        </p:nvSpPr>
        <p:spPr>
          <a:xfrm>
            <a:off x="6324005" y="1777008"/>
            <a:ext cx="22860" cy="4590931"/>
          </a:xfrm>
          <a:prstGeom prst="roundRect">
            <a:avLst>
              <a:gd name="adj" fmla="val 1188520"/>
            </a:avLst>
          </a:prstGeom>
          <a:solidFill>
            <a:srgbClr val="FFFFFF">
              <a:alpha val="24000"/>
            </a:srgbClr>
          </a:solidFill>
          <a:ln/>
        </p:spPr>
      </p:sp>
      <p:sp>
        <p:nvSpPr>
          <p:cNvPr id="5" name="Shape 2"/>
          <p:cNvSpPr/>
          <p:nvPr/>
        </p:nvSpPr>
        <p:spPr>
          <a:xfrm>
            <a:off x="6504861" y="2173010"/>
            <a:ext cx="543282" cy="22860"/>
          </a:xfrm>
          <a:prstGeom prst="roundRect">
            <a:avLst>
              <a:gd name="adj" fmla="val 1188520"/>
            </a:avLst>
          </a:prstGeom>
          <a:solidFill>
            <a:srgbClr val="16FFBB"/>
          </a:solidFill>
          <a:ln/>
        </p:spPr>
      </p:sp>
      <p:sp>
        <p:nvSpPr>
          <p:cNvPr id="6" name="Shape 3"/>
          <p:cNvSpPr/>
          <p:nvPr/>
        </p:nvSpPr>
        <p:spPr>
          <a:xfrm>
            <a:off x="6120289" y="1980724"/>
            <a:ext cx="407432" cy="407432"/>
          </a:xfrm>
          <a:prstGeom prst="roundRect">
            <a:avLst>
              <a:gd name="adj" fmla="val 66685"/>
            </a:avLst>
          </a:prstGeom>
          <a:solidFill>
            <a:srgbClr val="0A081B"/>
          </a:solidFill>
          <a:ln w="15240">
            <a:solidFill>
              <a:srgbClr val="16FFBB"/>
            </a:solidFill>
            <a:prstDash val="solid"/>
          </a:ln>
        </p:spPr>
      </p:sp>
      <p:sp>
        <p:nvSpPr>
          <p:cNvPr id="7" name="Text 4"/>
          <p:cNvSpPr/>
          <p:nvPr/>
        </p:nvSpPr>
        <p:spPr>
          <a:xfrm>
            <a:off x="6203275" y="2033528"/>
            <a:ext cx="241459" cy="301823"/>
          </a:xfrm>
          <a:prstGeom prst="rect">
            <a:avLst/>
          </a:prstGeom>
          <a:noFill/>
          <a:ln/>
        </p:spPr>
        <p:txBody>
          <a:bodyPr wrap="none" lIns="0" tIns="0" rIns="0" bIns="0" rtlCol="0" anchor="t"/>
          <a:lstStyle/>
          <a:p>
            <a:pPr marL="0" indent="0" algn="ctr">
              <a:lnSpc>
                <a:spcPts val="1900"/>
              </a:lnSpc>
              <a:buNone/>
            </a:pPr>
            <a:r>
              <a:rPr lang="en-US" sz="1900" b="1" dirty="0">
                <a:solidFill>
                  <a:srgbClr val="E0E4E6"/>
                </a:solidFill>
                <a:latin typeface="Spline Sans Bold" pitchFamily="34" charset="0"/>
                <a:ea typeface="Spline Sans Bold" pitchFamily="34" charset="-122"/>
                <a:cs typeface="Spline Sans Bold" pitchFamily="34" charset="-120"/>
              </a:rPr>
              <a:t>1</a:t>
            </a:r>
            <a:endParaRPr lang="en-US" sz="1900" dirty="0"/>
          </a:p>
        </p:txBody>
      </p:sp>
      <p:sp>
        <p:nvSpPr>
          <p:cNvPr id="8" name="Text 5"/>
          <p:cNvSpPr/>
          <p:nvPr/>
        </p:nvSpPr>
        <p:spPr>
          <a:xfrm>
            <a:off x="7229594" y="1958102"/>
            <a:ext cx="2066925" cy="251460"/>
          </a:xfrm>
          <a:prstGeom prst="rect">
            <a:avLst/>
          </a:prstGeom>
          <a:noFill/>
          <a:ln/>
        </p:spPr>
        <p:txBody>
          <a:bodyPr wrap="none" lIns="0" tIns="0" rIns="0" bIns="0" rtlCol="0" anchor="t"/>
          <a:lstStyle/>
          <a:p>
            <a:pPr marL="0" indent="0" algn="l">
              <a:lnSpc>
                <a:spcPts val="1950"/>
              </a:lnSpc>
              <a:buNone/>
            </a:pPr>
            <a:r>
              <a:rPr lang="en-US" sz="1550" b="1" dirty="0">
                <a:solidFill>
                  <a:srgbClr val="E0E4E6"/>
                </a:solidFill>
                <a:latin typeface="Spline Sans Bold" pitchFamily="34" charset="0"/>
                <a:ea typeface="Spline Sans Bold" pitchFamily="34" charset="-122"/>
                <a:cs typeface="Spline Sans Bold" pitchFamily="34" charset="-120"/>
              </a:rPr>
              <a:t>Early Phishing (1990s)</a:t>
            </a:r>
            <a:endParaRPr lang="en-US" sz="1550" dirty="0"/>
          </a:p>
        </p:txBody>
      </p:sp>
      <p:sp>
        <p:nvSpPr>
          <p:cNvPr id="9" name="Text 6"/>
          <p:cNvSpPr/>
          <p:nvPr/>
        </p:nvSpPr>
        <p:spPr>
          <a:xfrm>
            <a:off x="7229594" y="2318147"/>
            <a:ext cx="6766917" cy="289679"/>
          </a:xfrm>
          <a:prstGeom prst="rect">
            <a:avLst/>
          </a:prstGeom>
          <a:noFill/>
          <a:ln/>
        </p:spPr>
        <p:txBody>
          <a:bodyPr wrap="non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Simple email scams targeting AOL users.</a:t>
            </a:r>
            <a:endParaRPr lang="en-US" sz="1400" dirty="0"/>
          </a:p>
        </p:txBody>
      </p:sp>
      <p:sp>
        <p:nvSpPr>
          <p:cNvPr id="10" name="Shape 7"/>
          <p:cNvSpPr/>
          <p:nvPr/>
        </p:nvSpPr>
        <p:spPr>
          <a:xfrm>
            <a:off x="6504861" y="3366016"/>
            <a:ext cx="543282" cy="22860"/>
          </a:xfrm>
          <a:prstGeom prst="roundRect">
            <a:avLst>
              <a:gd name="adj" fmla="val 1188520"/>
            </a:avLst>
          </a:prstGeom>
          <a:solidFill>
            <a:srgbClr val="29DDDA"/>
          </a:solidFill>
          <a:ln/>
        </p:spPr>
      </p:sp>
      <p:sp>
        <p:nvSpPr>
          <p:cNvPr id="11" name="Shape 8"/>
          <p:cNvSpPr/>
          <p:nvPr/>
        </p:nvSpPr>
        <p:spPr>
          <a:xfrm>
            <a:off x="6120289" y="3173730"/>
            <a:ext cx="407432" cy="407432"/>
          </a:xfrm>
          <a:prstGeom prst="roundRect">
            <a:avLst>
              <a:gd name="adj" fmla="val 66685"/>
            </a:avLst>
          </a:prstGeom>
          <a:solidFill>
            <a:srgbClr val="0A081B"/>
          </a:solidFill>
          <a:ln w="15240">
            <a:solidFill>
              <a:srgbClr val="29DDDA"/>
            </a:solidFill>
            <a:prstDash val="solid"/>
          </a:ln>
        </p:spPr>
      </p:sp>
      <p:sp>
        <p:nvSpPr>
          <p:cNvPr id="12" name="Text 9"/>
          <p:cNvSpPr/>
          <p:nvPr/>
        </p:nvSpPr>
        <p:spPr>
          <a:xfrm>
            <a:off x="6203275" y="3226534"/>
            <a:ext cx="241459" cy="301823"/>
          </a:xfrm>
          <a:prstGeom prst="rect">
            <a:avLst/>
          </a:prstGeom>
          <a:noFill/>
          <a:ln/>
        </p:spPr>
        <p:txBody>
          <a:bodyPr wrap="none" lIns="0" tIns="0" rIns="0" bIns="0" rtlCol="0" anchor="t"/>
          <a:lstStyle/>
          <a:p>
            <a:pPr marL="0" indent="0" algn="ctr">
              <a:lnSpc>
                <a:spcPts val="1900"/>
              </a:lnSpc>
              <a:buNone/>
            </a:pPr>
            <a:r>
              <a:rPr lang="en-US" sz="1900" b="1" dirty="0">
                <a:solidFill>
                  <a:srgbClr val="E0E4E6"/>
                </a:solidFill>
                <a:latin typeface="Spline Sans Bold" pitchFamily="34" charset="0"/>
                <a:ea typeface="Spline Sans Bold" pitchFamily="34" charset="-122"/>
                <a:cs typeface="Spline Sans Bold" pitchFamily="34" charset="-120"/>
              </a:rPr>
              <a:t>2</a:t>
            </a:r>
            <a:endParaRPr lang="en-US" sz="1900" dirty="0"/>
          </a:p>
        </p:txBody>
      </p:sp>
      <p:sp>
        <p:nvSpPr>
          <p:cNvPr id="13" name="Text 10"/>
          <p:cNvSpPr/>
          <p:nvPr/>
        </p:nvSpPr>
        <p:spPr>
          <a:xfrm>
            <a:off x="7229594" y="3151108"/>
            <a:ext cx="2150983" cy="251460"/>
          </a:xfrm>
          <a:prstGeom prst="rect">
            <a:avLst/>
          </a:prstGeom>
          <a:noFill/>
          <a:ln/>
        </p:spPr>
        <p:txBody>
          <a:bodyPr wrap="none" lIns="0" tIns="0" rIns="0" bIns="0" rtlCol="0" anchor="t"/>
          <a:lstStyle/>
          <a:p>
            <a:pPr marL="0" indent="0" algn="l">
              <a:lnSpc>
                <a:spcPts val="1950"/>
              </a:lnSpc>
              <a:buNone/>
            </a:pPr>
            <a:r>
              <a:rPr lang="en-US" sz="1550" b="1" dirty="0">
                <a:solidFill>
                  <a:srgbClr val="E0E4E6"/>
                </a:solidFill>
                <a:latin typeface="Spline Sans Bold" pitchFamily="34" charset="0"/>
                <a:ea typeface="Spline Sans Bold" pitchFamily="34" charset="-122"/>
                <a:cs typeface="Spline Sans Bold" pitchFamily="34" charset="-120"/>
              </a:rPr>
              <a:t>Sophistication (2000s)</a:t>
            </a:r>
            <a:endParaRPr lang="en-US" sz="1550" dirty="0"/>
          </a:p>
        </p:txBody>
      </p:sp>
      <p:sp>
        <p:nvSpPr>
          <p:cNvPr id="14" name="Text 11"/>
          <p:cNvSpPr/>
          <p:nvPr/>
        </p:nvSpPr>
        <p:spPr>
          <a:xfrm>
            <a:off x="7229594" y="3511153"/>
            <a:ext cx="6766917" cy="289679"/>
          </a:xfrm>
          <a:prstGeom prst="rect">
            <a:avLst/>
          </a:prstGeom>
          <a:noFill/>
          <a:ln/>
        </p:spPr>
        <p:txBody>
          <a:bodyPr wrap="non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More realistic emails mimicking banks and financial institutions.</a:t>
            </a:r>
            <a:endParaRPr lang="en-US" sz="1400" dirty="0"/>
          </a:p>
        </p:txBody>
      </p:sp>
      <p:sp>
        <p:nvSpPr>
          <p:cNvPr id="15" name="Shape 12"/>
          <p:cNvSpPr/>
          <p:nvPr/>
        </p:nvSpPr>
        <p:spPr>
          <a:xfrm>
            <a:off x="6504861" y="4559022"/>
            <a:ext cx="543282" cy="22860"/>
          </a:xfrm>
          <a:prstGeom prst="roundRect">
            <a:avLst>
              <a:gd name="adj" fmla="val 1188520"/>
            </a:avLst>
          </a:prstGeom>
          <a:solidFill>
            <a:srgbClr val="37A7E7"/>
          </a:solidFill>
          <a:ln/>
        </p:spPr>
      </p:sp>
      <p:sp>
        <p:nvSpPr>
          <p:cNvPr id="16" name="Shape 13"/>
          <p:cNvSpPr/>
          <p:nvPr/>
        </p:nvSpPr>
        <p:spPr>
          <a:xfrm>
            <a:off x="6120289" y="4366736"/>
            <a:ext cx="407432" cy="407432"/>
          </a:xfrm>
          <a:prstGeom prst="roundRect">
            <a:avLst>
              <a:gd name="adj" fmla="val 66685"/>
            </a:avLst>
          </a:prstGeom>
          <a:solidFill>
            <a:srgbClr val="0A081B"/>
          </a:solidFill>
          <a:ln w="15240">
            <a:solidFill>
              <a:srgbClr val="37A7E7"/>
            </a:solidFill>
            <a:prstDash val="solid"/>
          </a:ln>
        </p:spPr>
      </p:sp>
      <p:sp>
        <p:nvSpPr>
          <p:cNvPr id="17" name="Text 14"/>
          <p:cNvSpPr/>
          <p:nvPr/>
        </p:nvSpPr>
        <p:spPr>
          <a:xfrm>
            <a:off x="6203275" y="4419540"/>
            <a:ext cx="241459" cy="301823"/>
          </a:xfrm>
          <a:prstGeom prst="rect">
            <a:avLst/>
          </a:prstGeom>
          <a:noFill/>
          <a:ln/>
        </p:spPr>
        <p:txBody>
          <a:bodyPr wrap="none" lIns="0" tIns="0" rIns="0" bIns="0" rtlCol="0" anchor="t"/>
          <a:lstStyle/>
          <a:p>
            <a:pPr marL="0" indent="0" algn="ctr">
              <a:lnSpc>
                <a:spcPts val="1900"/>
              </a:lnSpc>
              <a:buNone/>
            </a:pPr>
            <a:r>
              <a:rPr lang="en-US" sz="1900" b="1" dirty="0">
                <a:solidFill>
                  <a:srgbClr val="E0E4E6"/>
                </a:solidFill>
                <a:latin typeface="Spline Sans Bold" pitchFamily="34" charset="0"/>
                <a:ea typeface="Spline Sans Bold" pitchFamily="34" charset="-122"/>
                <a:cs typeface="Spline Sans Bold" pitchFamily="34" charset="-120"/>
              </a:rPr>
              <a:t>3</a:t>
            </a:r>
            <a:endParaRPr lang="en-US" sz="1900" dirty="0"/>
          </a:p>
        </p:txBody>
      </p:sp>
      <p:sp>
        <p:nvSpPr>
          <p:cNvPr id="18" name="Text 15"/>
          <p:cNvSpPr/>
          <p:nvPr/>
        </p:nvSpPr>
        <p:spPr>
          <a:xfrm>
            <a:off x="7229594" y="4344114"/>
            <a:ext cx="2353628" cy="251460"/>
          </a:xfrm>
          <a:prstGeom prst="rect">
            <a:avLst/>
          </a:prstGeom>
          <a:noFill/>
          <a:ln/>
        </p:spPr>
        <p:txBody>
          <a:bodyPr wrap="none" lIns="0" tIns="0" rIns="0" bIns="0" rtlCol="0" anchor="t"/>
          <a:lstStyle/>
          <a:p>
            <a:pPr marL="0" indent="0" algn="l">
              <a:lnSpc>
                <a:spcPts val="1950"/>
              </a:lnSpc>
              <a:buNone/>
            </a:pPr>
            <a:r>
              <a:rPr lang="en-US" sz="1550" b="1" dirty="0">
                <a:solidFill>
                  <a:srgbClr val="E0E4E6"/>
                </a:solidFill>
                <a:latin typeface="Spline Sans Bold" pitchFamily="34" charset="0"/>
                <a:ea typeface="Spline Sans Bold" pitchFamily="34" charset="-122"/>
                <a:cs typeface="Spline Sans Bold" pitchFamily="34" charset="-120"/>
              </a:rPr>
              <a:t>Targeted Attacks (2010s)</a:t>
            </a:r>
            <a:endParaRPr lang="en-US" sz="1550" dirty="0"/>
          </a:p>
        </p:txBody>
      </p:sp>
      <p:sp>
        <p:nvSpPr>
          <p:cNvPr id="19" name="Text 16"/>
          <p:cNvSpPr/>
          <p:nvPr/>
        </p:nvSpPr>
        <p:spPr>
          <a:xfrm>
            <a:off x="7229594" y="4704159"/>
            <a:ext cx="6766917" cy="289679"/>
          </a:xfrm>
          <a:prstGeom prst="rect">
            <a:avLst/>
          </a:prstGeom>
          <a:noFill/>
          <a:ln/>
        </p:spPr>
        <p:txBody>
          <a:bodyPr wrap="non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Spear phishing and whaling targeting specific individuals.</a:t>
            </a:r>
            <a:endParaRPr lang="en-US" sz="1400" dirty="0"/>
          </a:p>
        </p:txBody>
      </p:sp>
      <p:sp>
        <p:nvSpPr>
          <p:cNvPr id="20" name="Shape 17"/>
          <p:cNvSpPr/>
          <p:nvPr/>
        </p:nvSpPr>
        <p:spPr>
          <a:xfrm>
            <a:off x="6504861" y="5752028"/>
            <a:ext cx="543282" cy="22860"/>
          </a:xfrm>
          <a:prstGeom prst="roundRect">
            <a:avLst>
              <a:gd name="adj" fmla="val 1188520"/>
            </a:avLst>
          </a:prstGeom>
          <a:solidFill>
            <a:srgbClr val="091231"/>
          </a:solidFill>
          <a:ln/>
        </p:spPr>
      </p:sp>
      <p:sp>
        <p:nvSpPr>
          <p:cNvPr id="21" name="Shape 18"/>
          <p:cNvSpPr/>
          <p:nvPr/>
        </p:nvSpPr>
        <p:spPr>
          <a:xfrm>
            <a:off x="6120289" y="5559743"/>
            <a:ext cx="407432" cy="407432"/>
          </a:xfrm>
          <a:prstGeom prst="roundRect">
            <a:avLst>
              <a:gd name="adj" fmla="val 66685"/>
            </a:avLst>
          </a:prstGeom>
          <a:solidFill>
            <a:srgbClr val="0A081B"/>
          </a:solidFill>
          <a:ln w="15240">
            <a:solidFill>
              <a:srgbClr val="091231"/>
            </a:solidFill>
            <a:prstDash val="solid"/>
          </a:ln>
        </p:spPr>
      </p:sp>
      <p:sp>
        <p:nvSpPr>
          <p:cNvPr id="22" name="Text 19"/>
          <p:cNvSpPr/>
          <p:nvPr/>
        </p:nvSpPr>
        <p:spPr>
          <a:xfrm>
            <a:off x="6203275" y="5612547"/>
            <a:ext cx="241459" cy="301823"/>
          </a:xfrm>
          <a:prstGeom prst="rect">
            <a:avLst/>
          </a:prstGeom>
          <a:noFill/>
          <a:ln/>
        </p:spPr>
        <p:txBody>
          <a:bodyPr wrap="none" lIns="0" tIns="0" rIns="0" bIns="0" rtlCol="0" anchor="t"/>
          <a:lstStyle/>
          <a:p>
            <a:pPr marL="0" indent="0" algn="ctr">
              <a:lnSpc>
                <a:spcPts val="1900"/>
              </a:lnSpc>
              <a:buNone/>
            </a:pPr>
            <a:r>
              <a:rPr lang="en-US" sz="1900" b="1" dirty="0">
                <a:solidFill>
                  <a:srgbClr val="E0E4E6"/>
                </a:solidFill>
                <a:latin typeface="Spline Sans Bold" pitchFamily="34" charset="0"/>
                <a:ea typeface="Spline Sans Bold" pitchFamily="34" charset="-122"/>
                <a:cs typeface="Spline Sans Bold" pitchFamily="34" charset="-120"/>
              </a:rPr>
              <a:t>4</a:t>
            </a:r>
            <a:endParaRPr lang="en-US" sz="1900" dirty="0"/>
          </a:p>
        </p:txBody>
      </p:sp>
      <p:sp>
        <p:nvSpPr>
          <p:cNvPr id="23" name="Text 20"/>
          <p:cNvSpPr/>
          <p:nvPr/>
        </p:nvSpPr>
        <p:spPr>
          <a:xfrm>
            <a:off x="7229594" y="5537121"/>
            <a:ext cx="2750820" cy="251460"/>
          </a:xfrm>
          <a:prstGeom prst="rect">
            <a:avLst/>
          </a:prstGeom>
          <a:noFill/>
          <a:ln/>
        </p:spPr>
        <p:txBody>
          <a:bodyPr wrap="none" lIns="0" tIns="0" rIns="0" bIns="0" rtlCol="0" anchor="t"/>
          <a:lstStyle/>
          <a:p>
            <a:pPr marL="0" indent="0" algn="l">
              <a:lnSpc>
                <a:spcPts val="1950"/>
              </a:lnSpc>
              <a:buNone/>
            </a:pPr>
            <a:r>
              <a:rPr lang="en-US" sz="1550" b="1" dirty="0">
                <a:solidFill>
                  <a:srgbClr val="E0E4E6"/>
                </a:solidFill>
                <a:latin typeface="Spline Sans Bold" pitchFamily="34" charset="0"/>
                <a:ea typeface="Spline Sans Bold" pitchFamily="34" charset="-122"/>
                <a:cs typeface="Spline Sans Bold" pitchFamily="34" charset="-120"/>
              </a:rPr>
              <a:t>AI-Powered Phishing (2020s)</a:t>
            </a:r>
            <a:endParaRPr lang="en-US" sz="1550" dirty="0"/>
          </a:p>
        </p:txBody>
      </p:sp>
      <p:sp>
        <p:nvSpPr>
          <p:cNvPr id="24" name="Text 21"/>
          <p:cNvSpPr/>
          <p:nvPr/>
        </p:nvSpPr>
        <p:spPr>
          <a:xfrm>
            <a:off x="7229594" y="5897166"/>
            <a:ext cx="6766917" cy="289679"/>
          </a:xfrm>
          <a:prstGeom prst="rect">
            <a:avLst/>
          </a:prstGeom>
          <a:noFill/>
          <a:ln/>
        </p:spPr>
        <p:txBody>
          <a:bodyPr wrap="non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AI and machine learning used to create highly personalized attacks.</a:t>
            </a:r>
            <a:endParaRPr lang="en-US" sz="1400" dirty="0"/>
          </a:p>
        </p:txBody>
      </p:sp>
      <p:sp>
        <p:nvSpPr>
          <p:cNvPr id="25" name="Text 22"/>
          <p:cNvSpPr/>
          <p:nvPr/>
        </p:nvSpPr>
        <p:spPr>
          <a:xfrm>
            <a:off x="6120289" y="6571655"/>
            <a:ext cx="7876223" cy="1158716"/>
          </a:xfrm>
          <a:prstGeom prst="rect">
            <a:avLst/>
          </a:prstGeom>
          <a:noFill/>
          <a:ln/>
        </p:spPr>
        <p:txBody>
          <a:bodyPr wrap="square" lIns="0" tIns="0" rIns="0" bIns="0" rtlCol="0" anchor="t"/>
          <a:lstStyle/>
          <a:p>
            <a:pPr marL="0" indent="0" algn="l">
              <a:lnSpc>
                <a:spcPts val="2250"/>
              </a:lnSpc>
              <a:buNone/>
            </a:pPr>
            <a:r>
              <a:rPr lang="en-US" sz="1400" dirty="0">
                <a:solidFill>
                  <a:srgbClr val="E0E4E6"/>
                </a:solidFill>
                <a:latin typeface="Barlow" pitchFamily="34" charset="0"/>
                <a:ea typeface="Barlow" pitchFamily="34" charset="-122"/>
                <a:cs typeface="Barlow" pitchFamily="34" charset="-120"/>
              </a:rPr>
              <a:t>Phishing attacks have evolved dramatically over the decades, becoming more sophisticated and harder to detect. Initially, these scams were simple and easy to spot, but as technology advanced, so did the techniques used by cybercriminals. Today, AI-powered phishing attacks can mimic legitimate communications with alarming accuracy, making it crucial to stay informed and vigilant.</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3876" y="1077516"/>
            <a:ext cx="7629049" cy="1202531"/>
          </a:xfrm>
          <a:prstGeom prst="rect">
            <a:avLst/>
          </a:prstGeom>
          <a:noFill/>
          <a:ln/>
        </p:spPr>
        <p:txBody>
          <a:bodyPr wrap="square" lIns="0" tIns="0" rIns="0" bIns="0" rtlCol="0" anchor="t"/>
          <a:lstStyle/>
          <a:p>
            <a:pPr marL="0" indent="0" algn="l">
              <a:lnSpc>
                <a:spcPts val="4700"/>
              </a:lnSpc>
              <a:buNone/>
            </a:pPr>
            <a:r>
              <a:rPr lang="en-US" sz="3750" b="1" dirty="0">
                <a:solidFill>
                  <a:srgbClr val="F0FCFF"/>
                </a:solidFill>
                <a:latin typeface="Spline Sans Bold" pitchFamily="34" charset="0"/>
                <a:ea typeface="Spline Sans Bold" pitchFamily="34" charset="-122"/>
                <a:cs typeface="Spline Sans Bold" pitchFamily="34" charset="-120"/>
              </a:rPr>
              <a:t>Common Types: Email Phishing, Spear Phishing, and Smishing</a:t>
            </a:r>
            <a:endParaRPr lang="en-US" sz="3750" dirty="0"/>
          </a:p>
        </p:txBody>
      </p:sp>
      <p:pic>
        <p:nvPicPr>
          <p:cNvPr id="4" name="Image 1" descr="preencoded.png"/>
          <p:cNvPicPr>
            <a:picLocks noChangeAspect="1"/>
          </p:cNvPicPr>
          <p:nvPr/>
        </p:nvPicPr>
        <p:blipFill>
          <a:blip r:embed="rId4"/>
          <a:stretch>
            <a:fillRect/>
          </a:stretch>
        </p:blipFill>
        <p:spPr>
          <a:xfrm>
            <a:off x="6243876" y="2604611"/>
            <a:ext cx="541020" cy="541020"/>
          </a:xfrm>
          <a:prstGeom prst="rect">
            <a:avLst/>
          </a:prstGeom>
        </p:spPr>
      </p:pic>
      <p:sp>
        <p:nvSpPr>
          <p:cNvPr id="5" name="Text 1"/>
          <p:cNvSpPr/>
          <p:nvPr/>
        </p:nvSpPr>
        <p:spPr>
          <a:xfrm>
            <a:off x="6243876" y="3361968"/>
            <a:ext cx="2326600" cy="300633"/>
          </a:xfrm>
          <a:prstGeom prst="rect">
            <a:avLst/>
          </a:prstGeom>
          <a:noFill/>
          <a:ln/>
        </p:spPr>
        <p:txBody>
          <a:bodyPr wrap="none" lIns="0" tIns="0" rIns="0" bIns="0" rtlCol="0" anchor="t"/>
          <a:lstStyle/>
          <a:p>
            <a:pPr marL="0" indent="0" algn="l">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Email Phishing</a:t>
            </a:r>
            <a:endParaRPr lang="en-US" sz="1850" dirty="0"/>
          </a:p>
        </p:txBody>
      </p:sp>
      <p:sp>
        <p:nvSpPr>
          <p:cNvPr id="6" name="Text 2"/>
          <p:cNvSpPr/>
          <p:nvPr/>
        </p:nvSpPr>
        <p:spPr>
          <a:xfrm>
            <a:off x="6243876" y="3792379"/>
            <a:ext cx="2326600" cy="1384935"/>
          </a:xfrm>
          <a:prstGeom prst="rect">
            <a:avLst/>
          </a:prstGeom>
          <a:noFill/>
          <a:ln/>
        </p:spPr>
        <p:txBody>
          <a:bodyPr wrap="square" lIns="0" tIns="0" rIns="0" bIns="0" rtlCol="0" anchor="t"/>
          <a:lstStyle/>
          <a:p>
            <a:pPr marL="0" indent="0" algn="l">
              <a:lnSpc>
                <a:spcPts val="2700"/>
              </a:lnSpc>
              <a:buNone/>
            </a:pPr>
            <a:r>
              <a:rPr lang="en-US" sz="1700" dirty="0">
                <a:solidFill>
                  <a:srgbClr val="E0E4E6"/>
                </a:solidFill>
                <a:latin typeface="Barlow" pitchFamily="34" charset="0"/>
                <a:ea typeface="Barlow" pitchFamily="34" charset="-122"/>
                <a:cs typeface="Barlow" pitchFamily="34" charset="-120"/>
              </a:rPr>
              <a:t>Mass emails disguised as legitimate communications from trusted sources.</a:t>
            </a:r>
            <a:endParaRPr lang="en-US" sz="1700" dirty="0"/>
          </a:p>
        </p:txBody>
      </p:sp>
      <p:pic>
        <p:nvPicPr>
          <p:cNvPr id="7" name="Image 2" descr="preencoded.png"/>
          <p:cNvPicPr>
            <a:picLocks noChangeAspect="1"/>
          </p:cNvPicPr>
          <p:nvPr/>
        </p:nvPicPr>
        <p:blipFill>
          <a:blip r:embed="rId5"/>
          <a:stretch>
            <a:fillRect/>
          </a:stretch>
        </p:blipFill>
        <p:spPr>
          <a:xfrm>
            <a:off x="8895040" y="2604611"/>
            <a:ext cx="541020" cy="541020"/>
          </a:xfrm>
          <a:prstGeom prst="rect">
            <a:avLst/>
          </a:prstGeom>
        </p:spPr>
      </p:pic>
      <p:sp>
        <p:nvSpPr>
          <p:cNvPr id="8" name="Text 3"/>
          <p:cNvSpPr/>
          <p:nvPr/>
        </p:nvSpPr>
        <p:spPr>
          <a:xfrm>
            <a:off x="8895040" y="3361968"/>
            <a:ext cx="2326600" cy="300633"/>
          </a:xfrm>
          <a:prstGeom prst="rect">
            <a:avLst/>
          </a:prstGeom>
          <a:noFill/>
          <a:ln/>
        </p:spPr>
        <p:txBody>
          <a:bodyPr wrap="none" lIns="0" tIns="0" rIns="0" bIns="0" rtlCol="0" anchor="t"/>
          <a:lstStyle/>
          <a:p>
            <a:pPr marL="0" indent="0" algn="l">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Spear Phishing</a:t>
            </a:r>
            <a:endParaRPr lang="en-US" sz="1850" dirty="0"/>
          </a:p>
        </p:txBody>
      </p:sp>
      <p:sp>
        <p:nvSpPr>
          <p:cNvPr id="9" name="Text 4"/>
          <p:cNvSpPr/>
          <p:nvPr/>
        </p:nvSpPr>
        <p:spPr>
          <a:xfrm>
            <a:off x="8895040" y="3792379"/>
            <a:ext cx="2326600" cy="1038701"/>
          </a:xfrm>
          <a:prstGeom prst="rect">
            <a:avLst/>
          </a:prstGeom>
          <a:noFill/>
          <a:ln/>
        </p:spPr>
        <p:txBody>
          <a:bodyPr wrap="square" lIns="0" tIns="0" rIns="0" bIns="0" rtlCol="0" anchor="t"/>
          <a:lstStyle/>
          <a:p>
            <a:pPr marL="0" indent="0" algn="l">
              <a:lnSpc>
                <a:spcPts val="2700"/>
              </a:lnSpc>
              <a:buNone/>
            </a:pPr>
            <a:r>
              <a:rPr lang="en-US" sz="1700" dirty="0">
                <a:solidFill>
                  <a:srgbClr val="E0E4E6"/>
                </a:solidFill>
                <a:latin typeface="Barlow" pitchFamily="34" charset="0"/>
                <a:ea typeface="Barlow" pitchFamily="34" charset="-122"/>
                <a:cs typeface="Barlow" pitchFamily="34" charset="-120"/>
              </a:rPr>
              <a:t>Targeted emails aimed at specific individuals or organizations.</a:t>
            </a:r>
            <a:endParaRPr lang="en-US" sz="1700" dirty="0"/>
          </a:p>
        </p:txBody>
      </p:sp>
      <p:pic>
        <p:nvPicPr>
          <p:cNvPr id="10" name="Image 3" descr="preencoded.png"/>
          <p:cNvPicPr>
            <a:picLocks noChangeAspect="1"/>
          </p:cNvPicPr>
          <p:nvPr/>
        </p:nvPicPr>
        <p:blipFill>
          <a:blip r:embed="rId6"/>
          <a:stretch>
            <a:fillRect/>
          </a:stretch>
        </p:blipFill>
        <p:spPr>
          <a:xfrm>
            <a:off x="11546205" y="2604611"/>
            <a:ext cx="541020" cy="541020"/>
          </a:xfrm>
          <a:prstGeom prst="rect">
            <a:avLst/>
          </a:prstGeom>
        </p:spPr>
      </p:pic>
      <p:sp>
        <p:nvSpPr>
          <p:cNvPr id="11" name="Text 5"/>
          <p:cNvSpPr/>
          <p:nvPr/>
        </p:nvSpPr>
        <p:spPr>
          <a:xfrm>
            <a:off x="11546205" y="3361968"/>
            <a:ext cx="2326719" cy="300633"/>
          </a:xfrm>
          <a:prstGeom prst="rect">
            <a:avLst/>
          </a:prstGeom>
          <a:noFill/>
          <a:ln/>
        </p:spPr>
        <p:txBody>
          <a:bodyPr wrap="none" lIns="0" tIns="0" rIns="0" bIns="0" rtlCol="0" anchor="t"/>
          <a:lstStyle/>
          <a:p>
            <a:pPr marL="0" indent="0" algn="l">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Smishing</a:t>
            </a:r>
            <a:endParaRPr lang="en-US" sz="1850" dirty="0"/>
          </a:p>
        </p:txBody>
      </p:sp>
      <p:sp>
        <p:nvSpPr>
          <p:cNvPr id="12" name="Text 6"/>
          <p:cNvSpPr/>
          <p:nvPr/>
        </p:nvSpPr>
        <p:spPr>
          <a:xfrm>
            <a:off x="11546205" y="3792379"/>
            <a:ext cx="2326719" cy="1038701"/>
          </a:xfrm>
          <a:prstGeom prst="rect">
            <a:avLst/>
          </a:prstGeom>
          <a:noFill/>
          <a:ln/>
        </p:spPr>
        <p:txBody>
          <a:bodyPr wrap="square" lIns="0" tIns="0" rIns="0" bIns="0" rtlCol="0" anchor="t"/>
          <a:lstStyle/>
          <a:p>
            <a:pPr marL="0" indent="0" algn="l">
              <a:lnSpc>
                <a:spcPts val="2700"/>
              </a:lnSpc>
              <a:buNone/>
            </a:pPr>
            <a:r>
              <a:rPr lang="en-US" sz="1700" dirty="0">
                <a:solidFill>
                  <a:srgbClr val="E0E4E6"/>
                </a:solidFill>
                <a:latin typeface="Barlow" pitchFamily="34" charset="0"/>
                <a:ea typeface="Barlow" pitchFamily="34" charset="-122"/>
                <a:cs typeface="Barlow" pitchFamily="34" charset="-120"/>
              </a:rPr>
              <a:t>Phishing attacks conducted through SMS or text messages.</a:t>
            </a:r>
            <a:endParaRPr lang="en-US" sz="1700" dirty="0"/>
          </a:p>
        </p:txBody>
      </p:sp>
      <p:sp>
        <p:nvSpPr>
          <p:cNvPr id="13" name="Text 7"/>
          <p:cNvSpPr/>
          <p:nvPr/>
        </p:nvSpPr>
        <p:spPr>
          <a:xfrm>
            <a:off x="6243876" y="5420797"/>
            <a:ext cx="7629049" cy="1731169"/>
          </a:xfrm>
          <a:prstGeom prst="rect">
            <a:avLst/>
          </a:prstGeom>
          <a:noFill/>
          <a:ln/>
        </p:spPr>
        <p:txBody>
          <a:bodyPr wrap="square" lIns="0" tIns="0" rIns="0" bIns="0" rtlCol="0" anchor="t"/>
          <a:lstStyle/>
          <a:p>
            <a:pPr marL="0" indent="0" algn="l">
              <a:lnSpc>
                <a:spcPts val="2700"/>
              </a:lnSpc>
              <a:buNone/>
            </a:pPr>
            <a:r>
              <a:rPr lang="en-US" sz="1700" dirty="0">
                <a:solidFill>
                  <a:srgbClr val="E0E4E6"/>
                </a:solidFill>
                <a:latin typeface="Barlow" pitchFamily="34" charset="0"/>
                <a:ea typeface="Barlow" pitchFamily="34" charset="-122"/>
                <a:cs typeface="Barlow" pitchFamily="34" charset="-120"/>
              </a:rPr>
              <a:t>Phishing comes in various forms, each with its own unique approach. Email phishing involves mass emails designed to trick recipients into divulging personal information. Spear phishing is more targeted, focusing on specific individuals or organizations. Smishing uses SMS or text messages to lure victims into clicking malicious links or providing sensitive data.</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1120" y="133970"/>
            <a:ext cx="10698479" cy="597550"/>
          </a:xfrm>
        </p:spPr>
        <p:txBody>
          <a:bodyPr>
            <a:normAutofit/>
          </a:bodyPr>
          <a:lstStyle/>
          <a:p>
            <a:r>
              <a:rPr lang="en-US" sz="3200" dirty="0"/>
              <a:t>PHISHING E-MAIL EXAMPLE AND TIPS</a:t>
            </a:r>
          </a:p>
        </p:txBody>
      </p:sp>
      <p:sp>
        <p:nvSpPr>
          <p:cNvPr id="3" name="Text Placeholder 2"/>
          <p:cNvSpPr>
            <a:spLocks noGrp="1"/>
          </p:cNvSpPr>
          <p:nvPr>
            <p:ph type="body" idx="1"/>
          </p:nvPr>
        </p:nvSpPr>
        <p:spPr>
          <a:xfrm>
            <a:off x="297713" y="2573079"/>
            <a:ext cx="8155171" cy="2913297"/>
          </a:xfrm>
        </p:spPr>
        <p:txBody>
          <a:bodyPr>
            <a:noAutofit/>
          </a:bodyPr>
          <a:lstStyle/>
          <a:p>
            <a:pPr algn="ctr"/>
            <a:r>
              <a:rPr lang="en-US" sz="1800" dirty="0">
                <a:solidFill>
                  <a:srgbClr val="00C6BB"/>
                </a:solidFill>
                <a:latin typeface="Times New Roman" panose="02020603050405020304" pitchFamily="18" charset="0"/>
                <a:cs typeface="Times New Roman" panose="02020603050405020304" pitchFamily="18" charset="0"/>
              </a:rPr>
              <a:t>Unfortunately, there is no one single technique that works in every situation, but there are a number of things that you can look for.</a:t>
            </a:r>
          </a:p>
          <a:p>
            <a:endParaRPr lang="en-US" sz="1800" b="1" dirty="0">
              <a:solidFill>
                <a:srgbClr val="00C6BB"/>
              </a:solidFill>
              <a:latin typeface="Times New Roman" panose="02020603050405020304" pitchFamily="18" charset="0"/>
              <a:cs typeface="Times New Roman" panose="02020603050405020304" pitchFamily="18" charset="0"/>
            </a:endParaRPr>
          </a:p>
          <a:p>
            <a:r>
              <a:rPr lang="en-US" sz="1800" b="1" dirty="0">
                <a:solidFill>
                  <a:srgbClr val="FFFFFF"/>
                </a:solidFill>
                <a:latin typeface="Times New Roman" panose="02020603050405020304" pitchFamily="18" charset="0"/>
                <a:cs typeface="Times New Roman" panose="02020603050405020304" pitchFamily="18" charset="0"/>
              </a:rPr>
              <a:t>1: The message contains a mismatched URL</a:t>
            </a:r>
          </a:p>
          <a:p>
            <a:r>
              <a:rPr lang="en-US" sz="1800" dirty="0">
                <a:solidFill>
                  <a:srgbClr val="FFFFFF"/>
                </a:solidFill>
                <a:latin typeface="Times New Roman" panose="02020603050405020304" pitchFamily="18" charset="0"/>
                <a:cs typeface="Times New Roman" panose="02020603050405020304" pitchFamily="18" charset="0"/>
              </a:rPr>
              <a:t>Oftentimes the URL in a phishing message will appear to be perfectly valid. However, if you hover your mouse over the top of the URL, you should see the actual hyperlinked address (at least in Outlook). </a:t>
            </a:r>
          </a:p>
          <a:p>
            <a:r>
              <a:rPr lang="en-US" sz="1800" b="1" dirty="0">
                <a:solidFill>
                  <a:srgbClr val="FFFFFF"/>
                </a:solidFill>
                <a:latin typeface="Times New Roman" panose="02020603050405020304" pitchFamily="18" charset="0"/>
                <a:cs typeface="Times New Roman" panose="02020603050405020304" pitchFamily="18" charset="0"/>
              </a:rPr>
              <a:t>2: URLs contain a misleading domain name</a:t>
            </a:r>
            <a:endParaRPr lang="en-US" sz="1800" b="1" dirty="0">
              <a:latin typeface="Times New Roman" panose="02020603050405020304" pitchFamily="18" charset="0"/>
              <a:cs typeface="Times New Roman" panose="02020603050405020304" pitchFamily="18" charset="0"/>
            </a:endParaRPr>
          </a:p>
          <a:p>
            <a:r>
              <a:rPr lang="en-US" sz="1800" dirty="0">
                <a:solidFill>
                  <a:srgbClr val="FFFFFF"/>
                </a:solidFill>
                <a:latin typeface="Times New Roman" panose="02020603050405020304" pitchFamily="18" charset="0"/>
                <a:cs typeface="Times New Roman" panose="02020603050405020304" pitchFamily="18" charset="0"/>
              </a:rPr>
              <a:t>People who launch phishing scams often depend on their victims not knowing how the DNS naming structure for domains works. The last part of a domain name is the most telling. </a:t>
            </a:r>
            <a:endParaRPr lang="en-US" sz="1800" b="1" dirty="0">
              <a:solidFill>
                <a:srgbClr val="FFFFFF"/>
              </a:solidFill>
              <a:latin typeface="Times New Roman" panose="02020603050405020304" pitchFamily="18" charset="0"/>
              <a:cs typeface="Times New Roman" panose="02020603050405020304" pitchFamily="18" charset="0"/>
            </a:endParaRPr>
          </a:p>
          <a:p>
            <a:r>
              <a:rPr lang="en-US" sz="1800" b="1" dirty="0">
                <a:solidFill>
                  <a:srgbClr val="FFFFFF"/>
                </a:solidFill>
                <a:latin typeface="Times New Roman" panose="02020603050405020304" pitchFamily="18" charset="0"/>
                <a:cs typeface="Times New Roman" panose="02020603050405020304" pitchFamily="18" charset="0"/>
              </a:rPr>
              <a:t>3: The message contains poor spelling and grammar</a:t>
            </a:r>
            <a:endParaRPr lang="en-US" sz="1800" b="1" dirty="0">
              <a:latin typeface="Times New Roman" panose="02020603050405020304" pitchFamily="18" charset="0"/>
              <a:cs typeface="Times New Roman" panose="02020603050405020304" pitchFamily="18" charset="0"/>
            </a:endParaRPr>
          </a:p>
          <a:p>
            <a:r>
              <a:rPr lang="en-US" sz="1800" dirty="0">
                <a:solidFill>
                  <a:srgbClr val="FFFFFF"/>
                </a:solidFill>
                <a:latin typeface="Times New Roman" panose="02020603050405020304" pitchFamily="18" charset="0"/>
                <a:cs typeface="Times New Roman" panose="02020603050405020304" pitchFamily="18" charset="0"/>
              </a:rPr>
              <a:t>Whenever a large company sends out a message on behalf of the company as a whole, the message is usually reviewed for spelling, grammar, and legality, among other things. </a:t>
            </a:r>
            <a:endParaRPr lang="en-US" sz="1800" b="1" dirty="0">
              <a:solidFill>
                <a:srgbClr val="FFFFFF"/>
              </a:solidFill>
              <a:latin typeface="Times New Roman" panose="02020603050405020304" pitchFamily="18" charset="0"/>
              <a:cs typeface="Times New Roman" panose="02020603050405020304" pitchFamily="18" charset="0"/>
            </a:endParaRPr>
          </a:p>
          <a:p>
            <a:r>
              <a:rPr lang="en-US" sz="1800" b="1" dirty="0">
                <a:solidFill>
                  <a:srgbClr val="FFFFFF"/>
                </a:solidFill>
                <a:latin typeface="Times New Roman" panose="02020603050405020304" pitchFamily="18" charset="0"/>
                <a:cs typeface="Times New Roman" panose="02020603050405020304" pitchFamily="18" charset="0"/>
              </a:rPr>
              <a:t>4: The message asks for personal information</a:t>
            </a:r>
          </a:p>
          <a:p>
            <a:r>
              <a:rPr lang="en-US" sz="1800" dirty="0">
                <a:solidFill>
                  <a:srgbClr val="FFFFFF"/>
                </a:solidFill>
                <a:latin typeface="Times New Roman" panose="02020603050405020304" pitchFamily="18" charset="0"/>
                <a:cs typeface="Times New Roman" panose="02020603050405020304" pitchFamily="18" charset="0"/>
              </a:rPr>
              <a:t>No matter how official an email message might look, it's always a bad sign if the message asks for personal information. Your bank doesn't need you to send it your account number. It already knows what that is. </a:t>
            </a:r>
            <a:endParaRPr lang="en-US" sz="1800" dirty="0">
              <a:solidFill>
                <a:srgbClr val="FFFFFF"/>
              </a:solidFill>
              <a:latin typeface="Times New Roman" panose="02020603050405020304" pitchFamily="18" charset="0"/>
              <a:cs typeface="Times New Roman" panose="02020603050405020304" pitchFamily="18" charset="0"/>
            </a:endParaRPr>
          </a:p>
        </p:txBody>
      </p:sp>
      <p:pic>
        <p:nvPicPr>
          <p:cNvPr id="4" name="Picture 3" descr="Phishing email.png"/>
          <p:cNvPicPr>
            <a:picLocks noChangeAspect="1"/>
          </p:cNvPicPr>
          <p:nvPr/>
        </p:nvPicPr>
        <p:blipFill>
          <a:blip r:embed="rId2"/>
          <a:stretch>
            <a:fillRect/>
          </a:stretch>
        </p:blipFill>
        <p:spPr>
          <a:xfrm>
            <a:off x="8565016" y="2019300"/>
            <a:ext cx="6065384" cy="4802326"/>
          </a:xfrm>
          <a:prstGeom prst="rect">
            <a:avLst/>
          </a:prstGeom>
        </p:spPr>
      </p:pic>
    </p:spTree>
    <p:extLst>
      <p:ext uri="{BB962C8B-B14F-4D97-AF65-F5344CB8AC3E}">
        <p14:creationId xmlns:p14="http://schemas.microsoft.com/office/powerpoint/2010/main" val="1806950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111448"/>
            <a:ext cx="12252603"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Red Flags: How to Identify Suspicious Messages</a:t>
            </a:r>
            <a:endParaRPr lang="en-US" sz="4300" dirty="0"/>
          </a:p>
        </p:txBody>
      </p:sp>
      <p:sp>
        <p:nvSpPr>
          <p:cNvPr id="3" name="Shape 1"/>
          <p:cNvSpPr/>
          <p:nvPr/>
        </p:nvSpPr>
        <p:spPr>
          <a:xfrm>
            <a:off x="864037" y="2568654"/>
            <a:ext cx="555427" cy="555427"/>
          </a:xfrm>
          <a:prstGeom prst="roundRect">
            <a:avLst>
              <a:gd name="adj" fmla="val 66675"/>
            </a:avLst>
          </a:prstGeom>
          <a:solidFill>
            <a:srgbClr val="0A081B"/>
          </a:solidFill>
          <a:ln w="30480">
            <a:solidFill>
              <a:srgbClr val="16FFBB"/>
            </a:solidFill>
            <a:prstDash val="solid"/>
          </a:ln>
        </p:spPr>
      </p:sp>
      <p:sp>
        <p:nvSpPr>
          <p:cNvPr id="4" name="Text 2"/>
          <p:cNvSpPr/>
          <p:nvPr/>
        </p:nvSpPr>
        <p:spPr>
          <a:xfrm>
            <a:off x="1666280" y="256865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Generic Greetings</a:t>
            </a:r>
            <a:endParaRPr lang="en-US" sz="2150" dirty="0"/>
          </a:p>
        </p:txBody>
      </p:sp>
      <p:sp>
        <p:nvSpPr>
          <p:cNvPr id="5" name="Text 3"/>
          <p:cNvSpPr/>
          <p:nvPr/>
        </p:nvSpPr>
        <p:spPr>
          <a:xfrm>
            <a:off x="1666280" y="3059668"/>
            <a:ext cx="552557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Be wary of emails that start with "Dear Customer" or "Dear User" instead of your name.</a:t>
            </a:r>
            <a:endParaRPr lang="en-US" sz="1900" dirty="0"/>
          </a:p>
        </p:txBody>
      </p:sp>
      <p:sp>
        <p:nvSpPr>
          <p:cNvPr id="6" name="Shape 4"/>
          <p:cNvSpPr/>
          <p:nvPr/>
        </p:nvSpPr>
        <p:spPr>
          <a:xfrm>
            <a:off x="7438668" y="2568654"/>
            <a:ext cx="555427" cy="555427"/>
          </a:xfrm>
          <a:prstGeom prst="roundRect">
            <a:avLst>
              <a:gd name="adj" fmla="val 66675"/>
            </a:avLst>
          </a:prstGeom>
          <a:solidFill>
            <a:srgbClr val="0A081B"/>
          </a:solidFill>
          <a:ln w="30480">
            <a:solidFill>
              <a:srgbClr val="29DDDA"/>
            </a:solidFill>
            <a:prstDash val="solid"/>
          </a:ln>
        </p:spPr>
      </p:sp>
      <p:sp>
        <p:nvSpPr>
          <p:cNvPr id="7" name="Text 5"/>
          <p:cNvSpPr/>
          <p:nvPr/>
        </p:nvSpPr>
        <p:spPr>
          <a:xfrm>
            <a:off x="8240911" y="2568654"/>
            <a:ext cx="3718679"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Spelling and Grammar Errors</a:t>
            </a:r>
            <a:endParaRPr lang="en-US" sz="2150" dirty="0"/>
          </a:p>
        </p:txBody>
      </p:sp>
      <p:sp>
        <p:nvSpPr>
          <p:cNvPr id="8" name="Text 6"/>
          <p:cNvSpPr/>
          <p:nvPr/>
        </p:nvSpPr>
        <p:spPr>
          <a:xfrm>
            <a:off x="8240911" y="3059668"/>
            <a:ext cx="552557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Poorly written emails with typos or grammatical mistakes are often phishing attempts.</a:t>
            </a:r>
            <a:endParaRPr lang="en-US" sz="1900" dirty="0"/>
          </a:p>
        </p:txBody>
      </p:sp>
      <p:sp>
        <p:nvSpPr>
          <p:cNvPr id="9" name="Shape 7"/>
          <p:cNvSpPr/>
          <p:nvPr/>
        </p:nvSpPr>
        <p:spPr>
          <a:xfrm>
            <a:off x="864037" y="4374237"/>
            <a:ext cx="555427" cy="555427"/>
          </a:xfrm>
          <a:prstGeom prst="roundRect">
            <a:avLst>
              <a:gd name="adj" fmla="val 66675"/>
            </a:avLst>
          </a:prstGeom>
          <a:solidFill>
            <a:srgbClr val="0A081B"/>
          </a:solidFill>
          <a:ln w="30480">
            <a:solidFill>
              <a:srgbClr val="37A7E7"/>
            </a:solidFill>
            <a:prstDash val="solid"/>
          </a:ln>
        </p:spPr>
      </p:sp>
      <p:sp>
        <p:nvSpPr>
          <p:cNvPr id="10" name="Text 8"/>
          <p:cNvSpPr/>
          <p:nvPr/>
        </p:nvSpPr>
        <p:spPr>
          <a:xfrm>
            <a:off x="1666280" y="4374237"/>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Urgent Requests</a:t>
            </a:r>
            <a:endParaRPr lang="en-US" sz="2150" dirty="0"/>
          </a:p>
        </p:txBody>
      </p:sp>
      <p:sp>
        <p:nvSpPr>
          <p:cNvPr id="11" name="Text 9"/>
          <p:cNvSpPr/>
          <p:nvPr/>
        </p:nvSpPr>
        <p:spPr>
          <a:xfrm>
            <a:off x="1666280" y="4865251"/>
            <a:ext cx="552557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Phishing emails often create a sense of urgency to pressure you into acting quickly.</a:t>
            </a:r>
            <a:endParaRPr lang="en-US" sz="1900" dirty="0"/>
          </a:p>
        </p:txBody>
      </p:sp>
      <p:sp>
        <p:nvSpPr>
          <p:cNvPr id="12" name="Shape 10"/>
          <p:cNvSpPr/>
          <p:nvPr/>
        </p:nvSpPr>
        <p:spPr>
          <a:xfrm>
            <a:off x="7438668" y="4374237"/>
            <a:ext cx="555427" cy="555427"/>
          </a:xfrm>
          <a:prstGeom prst="roundRect">
            <a:avLst>
              <a:gd name="adj" fmla="val 66675"/>
            </a:avLst>
          </a:prstGeom>
          <a:solidFill>
            <a:srgbClr val="0A081B"/>
          </a:solidFill>
          <a:ln w="30480">
            <a:solidFill>
              <a:srgbClr val="091231"/>
            </a:solidFill>
            <a:prstDash val="solid"/>
          </a:ln>
        </p:spPr>
      </p:sp>
      <p:sp>
        <p:nvSpPr>
          <p:cNvPr id="13" name="Text 11"/>
          <p:cNvSpPr/>
          <p:nvPr/>
        </p:nvSpPr>
        <p:spPr>
          <a:xfrm>
            <a:off x="8240911" y="4374237"/>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Suspicious Links</a:t>
            </a:r>
            <a:endParaRPr lang="en-US" sz="2150" dirty="0"/>
          </a:p>
        </p:txBody>
      </p:sp>
      <p:sp>
        <p:nvSpPr>
          <p:cNvPr id="14" name="Text 12"/>
          <p:cNvSpPr/>
          <p:nvPr/>
        </p:nvSpPr>
        <p:spPr>
          <a:xfrm>
            <a:off x="8240911" y="4865251"/>
            <a:ext cx="552557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Hover over links to check the actual URL and avoid clicking on anything unfamiliar.</a:t>
            </a:r>
            <a:endParaRPr lang="en-US" sz="1900" dirty="0"/>
          </a:p>
        </p:txBody>
      </p:sp>
      <p:sp>
        <p:nvSpPr>
          <p:cNvPr id="15" name="Text 13"/>
          <p:cNvSpPr/>
          <p:nvPr/>
        </p:nvSpPr>
        <p:spPr>
          <a:xfrm>
            <a:off x="864037" y="5933003"/>
            <a:ext cx="12902327"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Identifying red flags is crucial in detecting phishing attempts. Look out for generic greetings, spelling and grammar errors, urgent requests, and suspicious links. These signs can help you distinguish between legitimate communications and malicious phishing scams. Always exercise caution and verify the authenticity of any message before taking action.</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7558" y="780455"/>
            <a:ext cx="7761684" cy="1097042"/>
          </a:xfrm>
          <a:prstGeom prst="rect">
            <a:avLst/>
          </a:prstGeom>
          <a:noFill/>
          <a:ln/>
        </p:spPr>
        <p:txBody>
          <a:bodyPr wrap="square" lIns="0" tIns="0" rIns="0" bIns="0" rtlCol="0" anchor="t"/>
          <a:lstStyle/>
          <a:p>
            <a:pPr marL="0" indent="0" algn="l">
              <a:lnSpc>
                <a:spcPts val="4300"/>
              </a:lnSpc>
              <a:buNone/>
            </a:pPr>
            <a:r>
              <a:rPr lang="en-US" sz="3450" b="1" dirty="0">
                <a:solidFill>
                  <a:srgbClr val="F0FCFF"/>
                </a:solidFill>
                <a:latin typeface="Spline Sans Bold" pitchFamily="34" charset="0"/>
                <a:ea typeface="Spline Sans Bold" pitchFamily="34" charset="-122"/>
                <a:cs typeface="Spline Sans Bold" pitchFamily="34" charset="-120"/>
              </a:rPr>
              <a:t>Technical Safeguards: Checking Sender Details and URLs</a:t>
            </a:r>
            <a:endParaRPr lang="en-US" sz="3450" dirty="0"/>
          </a:p>
        </p:txBody>
      </p:sp>
      <p:pic>
        <p:nvPicPr>
          <p:cNvPr id="4" name="Image 1" descr="preencoded.png"/>
          <p:cNvPicPr>
            <a:picLocks noChangeAspect="1"/>
          </p:cNvPicPr>
          <p:nvPr/>
        </p:nvPicPr>
        <p:blipFill>
          <a:blip r:embed="rId4"/>
          <a:stretch>
            <a:fillRect/>
          </a:stretch>
        </p:blipFill>
        <p:spPr>
          <a:xfrm>
            <a:off x="6177558" y="2173724"/>
            <a:ext cx="987385" cy="1419463"/>
          </a:xfrm>
          <a:prstGeom prst="rect">
            <a:avLst/>
          </a:prstGeom>
        </p:spPr>
      </p:pic>
      <p:sp>
        <p:nvSpPr>
          <p:cNvPr id="5" name="Text 1"/>
          <p:cNvSpPr/>
          <p:nvPr/>
        </p:nvSpPr>
        <p:spPr>
          <a:xfrm>
            <a:off x="7461171" y="2371130"/>
            <a:ext cx="2299216" cy="274201"/>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Verify Sender Address</a:t>
            </a:r>
            <a:endParaRPr lang="en-US" sz="1700" dirty="0"/>
          </a:p>
        </p:txBody>
      </p:sp>
      <p:sp>
        <p:nvSpPr>
          <p:cNvPr id="6" name="Text 2"/>
          <p:cNvSpPr/>
          <p:nvPr/>
        </p:nvSpPr>
        <p:spPr>
          <a:xfrm>
            <a:off x="7461171" y="2763798"/>
            <a:ext cx="6478072" cy="631984"/>
          </a:xfrm>
          <a:prstGeom prst="rect">
            <a:avLst/>
          </a:prstGeom>
          <a:noFill/>
          <a:ln/>
        </p:spPr>
        <p:txBody>
          <a:bodyPr wrap="square" lIns="0" tIns="0" rIns="0" bIns="0" rtlCol="0" anchor="t"/>
          <a:lstStyle/>
          <a:p>
            <a:pPr marL="0" indent="0" algn="l">
              <a:lnSpc>
                <a:spcPts val="2450"/>
              </a:lnSpc>
              <a:buNone/>
            </a:pPr>
            <a:r>
              <a:rPr lang="en-US" sz="1550" dirty="0">
                <a:solidFill>
                  <a:srgbClr val="E0E4E6"/>
                </a:solidFill>
                <a:latin typeface="Barlow" pitchFamily="34" charset="0"/>
                <a:ea typeface="Barlow" pitchFamily="34" charset="-122"/>
                <a:cs typeface="Barlow" pitchFamily="34" charset="-120"/>
              </a:rPr>
              <a:t>Check the sender's email address to ensure it matches the purported organization.</a:t>
            </a:r>
            <a:endParaRPr lang="en-US" sz="1550" dirty="0"/>
          </a:p>
        </p:txBody>
      </p:sp>
      <p:pic>
        <p:nvPicPr>
          <p:cNvPr id="7" name="Image 2" descr="preencoded.png"/>
          <p:cNvPicPr>
            <a:picLocks noChangeAspect="1"/>
          </p:cNvPicPr>
          <p:nvPr/>
        </p:nvPicPr>
        <p:blipFill>
          <a:blip r:embed="rId5"/>
          <a:stretch>
            <a:fillRect/>
          </a:stretch>
        </p:blipFill>
        <p:spPr>
          <a:xfrm>
            <a:off x="6177558" y="3593187"/>
            <a:ext cx="987385" cy="1184910"/>
          </a:xfrm>
          <a:prstGeom prst="rect">
            <a:avLst/>
          </a:prstGeom>
        </p:spPr>
      </p:pic>
      <p:sp>
        <p:nvSpPr>
          <p:cNvPr id="8" name="Text 3"/>
          <p:cNvSpPr/>
          <p:nvPr/>
        </p:nvSpPr>
        <p:spPr>
          <a:xfrm>
            <a:off x="7461171" y="3790593"/>
            <a:ext cx="2194441" cy="274201"/>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Inspect URLs</a:t>
            </a:r>
            <a:endParaRPr lang="en-US" sz="1700" dirty="0"/>
          </a:p>
        </p:txBody>
      </p:sp>
      <p:sp>
        <p:nvSpPr>
          <p:cNvPr id="9" name="Text 4"/>
          <p:cNvSpPr/>
          <p:nvPr/>
        </p:nvSpPr>
        <p:spPr>
          <a:xfrm>
            <a:off x="7461171" y="4183261"/>
            <a:ext cx="6478072" cy="315992"/>
          </a:xfrm>
          <a:prstGeom prst="rect">
            <a:avLst/>
          </a:prstGeom>
          <a:noFill/>
          <a:ln/>
        </p:spPr>
        <p:txBody>
          <a:bodyPr wrap="none" lIns="0" tIns="0" rIns="0" bIns="0" rtlCol="0" anchor="t"/>
          <a:lstStyle/>
          <a:p>
            <a:pPr marL="0" indent="0" algn="l">
              <a:lnSpc>
                <a:spcPts val="2450"/>
              </a:lnSpc>
              <a:buNone/>
            </a:pPr>
            <a:r>
              <a:rPr lang="en-US" sz="1550" dirty="0">
                <a:solidFill>
                  <a:srgbClr val="E0E4E6"/>
                </a:solidFill>
                <a:latin typeface="Barlow" pitchFamily="34" charset="0"/>
                <a:ea typeface="Barlow" pitchFamily="34" charset="-122"/>
                <a:cs typeface="Barlow" pitchFamily="34" charset="-120"/>
              </a:rPr>
              <a:t>Hover over links to preview the actual URL before clicking.</a:t>
            </a:r>
            <a:endParaRPr lang="en-US" sz="1550" dirty="0"/>
          </a:p>
        </p:txBody>
      </p:sp>
      <p:pic>
        <p:nvPicPr>
          <p:cNvPr id="10" name="Image 3" descr="preencoded.png"/>
          <p:cNvPicPr>
            <a:picLocks noChangeAspect="1"/>
          </p:cNvPicPr>
          <p:nvPr/>
        </p:nvPicPr>
        <p:blipFill>
          <a:blip r:embed="rId6"/>
          <a:stretch>
            <a:fillRect/>
          </a:stretch>
        </p:blipFill>
        <p:spPr>
          <a:xfrm>
            <a:off x="6177558" y="4778097"/>
            <a:ext cx="987385" cy="1184910"/>
          </a:xfrm>
          <a:prstGeom prst="rect">
            <a:avLst/>
          </a:prstGeom>
        </p:spPr>
      </p:pic>
      <p:sp>
        <p:nvSpPr>
          <p:cNvPr id="11" name="Text 5"/>
          <p:cNvSpPr/>
          <p:nvPr/>
        </p:nvSpPr>
        <p:spPr>
          <a:xfrm>
            <a:off x="7461171" y="4975503"/>
            <a:ext cx="2194441" cy="274201"/>
          </a:xfrm>
          <a:prstGeom prst="rect">
            <a:avLst/>
          </a:prstGeom>
          <a:noFill/>
          <a:ln/>
        </p:spPr>
        <p:txBody>
          <a:bodyPr wrap="none" lIns="0" tIns="0" rIns="0" bIns="0" rtlCol="0" anchor="t"/>
          <a:lstStyle/>
          <a:p>
            <a:pPr marL="0" indent="0" algn="l">
              <a:lnSpc>
                <a:spcPts val="2150"/>
              </a:lnSpc>
              <a:buNone/>
            </a:pPr>
            <a:r>
              <a:rPr lang="en-US" sz="1700" b="1" dirty="0">
                <a:solidFill>
                  <a:srgbClr val="E0E4E6"/>
                </a:solidFill>
                <a:latin typeface="Spline Sans Bold" pitchFamily="34" charset="0"/>
                <a:ea typeface="Spline Sans Bold" pitchFamily="34" charset="-122"/>
                <a:cs typeface="Spline Sans Bold" pitchFamily="34" charset="-120"/>
              </a:rPr>
              <a:t>Use Security Tools</a:t>
            </a:r>
            <a:endParaRPr lang="en-US" sz="1700" dirty="0"/>
          </a:p>
        </p:txBody>
      </p:sp>
      <p:sp>
        <p:nvSpPr>
          <p:cNvPr id="12" name="Text 6"/>
          <p:cNvSpPr/>
          <p:nvPr/>
        </p:nvSpPr>
        <p:spPr>
          <a:xfrm>
            <a:off x="7461171" y="5368171"/>
            <a:ext cx="6478072" cy="315992"/>
          </a:xfrm>
          <a:prstGeom prst="rect">
            <a:avLst/>
          </a:prstGeom>
          <a:noFill/>
          <a:ln/>
        </p:spPr>
        <p:txBody>
          <a:bodyPr wrap="none" lIns="0" tIns="0" rIns="0" bIns="0" rtlCol="0" anchor="t"/>
          <a:lstStyle/>
          <a:p>
            <a:pPr marL="0" indent="0" algn="l">
              <a:lnSpc>
                <a:spcPts val="2450"/>
              </a:lnSpc>
              <a:buNone/>
            </a:pPr>
            <a:r>
              <a:rPr lang="en-US" sz="1550" dirty="0">
                <a:solidFill>
                  <a:srgbClr val="E0E4E6"/>
                </a:solidFill>
                <a:latin typeface="Barlow" pitchFamily="34" charset="0"/>
                <a:ea typeface="Barlow" pitchFamily="34" charset="-122"/>
                <a:cs typeface="Barlow" pitchFamily="34" charset="-120"/>
              </a:rPr>
              <a:t>Utilize antivirus software and browser extensions to block phishing sites.</a:t>
            </a:r>
            <a:endParaRPr lang="en-US" sz="1550" dirty="0"/>
          </a:p>
        </p:txBody>
      </p:sp>
      <p:sp>
        <p:nvSpPr>
          <p:cNvPr id="13" name="Text 7"/>
          <p:cNvSpPr/>
          <p:nvPr/>
        </p:nvSpPr>
        <p:spPr>
          <a:xfrm>
            <a:off x="6177558" y="6185178"/>
            <a:ext cx="7761684" cy="1263968"/>
          </a:xfrm>
          <a:prstGeom prst="rect">
            <a:avLst/>
          </a:prstGeom>
          <a:noFill/>
          <a:ln/>
        </p:spPr>
        <p:txBody>
          <a:bodyPr wrap="square" lIns="0" tIns="0" rIns="0" bIns="0" rtlCol="0" anchor="t"/>
          <a:lstStyle/>
          <a:p>
            <a:pPr marL="0" indent="0" algn="l">
              <a:lnSpc>
                <a:spcPts val="2450"/>
              </a:lnSpc>
              <a:buNone/>
            </a:pPr>
            <a:r>
              <a:rPr lang="en-US" sz="1550" dirty="0">
                <a:solidFill>
                  <a:srgbClr val="E0E4E6"/>
                </a:solidFill>
                <a:latin typeface="Barlow" pitchFamily="34" charset="0"/>
                <a:ea typeface="Barlow" pitchFamily="34" charset="-122"/>
                <a:cs typeface="Barlow" pitchFamily="34" charset="-120"/>
              </a:rPr>
              <a:t>Technical safeguards can provide an additional layer of protection against phishing attacks. Always verify the sender's email address to ensure it matches the purported organization. Inspect URLs by hovering over links to preview the actual destination. Utilize security tools such as antivirus software and browser extensions to block known phishing sites.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6997" y="914995"/>
            <a:ext cx="7670006" cy="1169908"/>
          </a:xfrm>
          <a:prstGeom prst="rect">
            <a:avLst/>
          </a:prstGeom>
          <a:noFill/>
          <a:ln/>
        </p:spPr>
        <p:txBody>
          <a:bodyPr wrap="square" lIns="0" tIns="0" rIns="0" bIns="0" rtlCol="0" anchor="t"/>
          <a:lstStyle/>
          <a:p>
            <a:pPr marL="0" indent="0" algn="l">
              <a:lnSpc>
                <a:spcPts val="4600"/>
              </a:lnSpc>
              <a:buNone/>
            </a:pPr>
            <a:r>
              <a:rPr lang="en-US" sz="3650" b="1" dirty="0">
                <a:solidFill>
                  <a:srgbClr val="F0FCFF"/>
                </a:solidFill>
                <a:latin typeface="Spline Sans Bold" pitchFamily="34" charset="0"/>
                <a:ea typeface="Spline Sans Bold" pitchFamily="34" charset="-122"/>
                <a:cs typeface="Spline Sans Bold" pitchFamily="34" charset="-120"/>
              </a:rPr>
              <a:t>Best Practices for Phishing Prevention</a:t>
            </a:r>
            <a:endParaRPr lang="en-US" sz="3650" dirty="0"/>
          </a:p>
        </p:txBody>
      </p:sp>
      <p:sp>
        <p:nvSpPr>
          <p:cNvPr id="4" name="Shape 1"/>
          <p:cNvSpPr/>
          <p:nvPr/>
        </p:nvSpPr>
        <p:spPr>
          <a:xfrm>
            <a:off x="736997" y="2400776"/>
            <a:ext cx="3729752" cy="1896308"/>
          </a:xfrm>
          <a:prstGeom prst="roundRect">
            <a:avLst>
              <a:gd name="adj" fmla="val 16658"/>
            </a:avLst>
          </a:prstGeom>
          <a:solidFill>
            <a:srgbClr val="0A081B"/>
          </a:solidFill>
          <a:ln w="22860">
            <a:solidFill>
              <a:srgbClr val="16FFBB"/>
            </a:solidFill>
            <a:prstDash val="solid"/>
          </a:ln>
        </p:spPr>
      </p:sp>
      <p:sp>
        <p:nvSpPr>
          <p:cNvPr id="5" name="Text 2"/>
          <p:cNvSpPr/>
          <p:nvPr/>
        </p:nvSpPr>
        <p:spPr>
          <a:xfrm>
            <a:off x="970359" y="2634139"/>
            <a:ext cx="2972991" cy="292418"/>
          </a:xfrm>
          <a:prstGeom prst="rect">
            <a:avLst/>
          </a:prstGeom>
          <a:noFill/>
          <a:ln/>
        </p:spPr>
        <p:txBody>
          <a:bodyPr wrap="none" lIns="0" tIns="0" rIns="0" bIns="0" rtlCol="0" anchor="t"/>
          <a:lstStyle/>
          <a:p>
            <a:pPr marL="0" indent="0" algn="l">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Never Click Unknown Links</a:t>
            </a:r>
            <a:endParaRPr lang="en-US" sz="1800" dirty="0"/>
          </a:p>
        </p:txBody>
      </p:sp>
      <p:sp>
        <p:nvSpPr>
          <p:cNvPr id="6" name="Text 3"/>
          <p:cNvSpPr/>
          <p:nvPr/>
        </p:nvSpPr>
        <p:spPr>
          <a:xfrm>
            <a:off x="970359" y="3052882"/>
            <a:ext cx="3263027" cy="673894"/>
          </a:xfrm>
          <a:prstGeom prst="rect">
            <a:avLst/>
          </a:prstGeom>
          <a:noFill/>
          <a:ln/>
        </p:spPr>
        <p:txBody>
          <a:bodyPr wrap="square" lIns="0" tIns="0" rIns="0" bIns="0" rtlCol="0" anchor="t"/>
          <a:lstStyle/>
          <a:p>
            <a:pPr marL="0" indent="0" algn="l">
              <a:lnSpc>
                <a:spcPts val="2650"/>
              </a:lnSpc>
              <a:buNone/>
            </a:pPr>
            <a:r>
              <a:rPr lang="en-US" sz="1650" dirty="0">
                <a:solidFill>
                  <a:srgbClr val="E0E4E6"/>
                </a:solidFill>
                <a:latin typeface="Barlow" pitchFamily="34" charset="0"/>
                <a:ea typeface="Barlow" pitchFamily="34" charset="-122"/>
                <a:cs typeface="Barlow" pitchFamily="34" charset="-120"/>
              </a:rPr>
              <a:t>Avoid clicking on links in emails or messages from unknown sources.</a:t>
            </a:r>
            <a:endParaRPr lang="en-US" sz="1650" dirty="0"/>
          </a:p>
        </p:txBody>
      </p:sp>
      <p:sp>
        <p:nvSpPr>
          <p:cNvPr id="7" name="Shape 4"/>
          <p:cNvSpPr/>
          <p:nvPr/>
        </p:nvSpPr>
        <p:spPr>
          <a:xfrm>
            <a:off x="4677251" y="2400776"/>
            <a:ext cx="3729752" cy="1896308"/>
          </a:xfrm>
          <a:prstGeom prst="roundRect">
            <a:avLst>
              <a:gd name="adj" fmla="val 16658"/>
            </a:avLst>
          </a:prstGeom>
          <a:solidFill>
            <a:srgbClr val="0A081B"/>
          </a:solidFill>
          <a:ln w="22860">
            <a:solidFill>
              <a:srgbClr val="29DDDA"/>
            </a:solidFill>
            <a:prstDash val="solid"/>
          </a:ln>
        </p:spPr>
      </p:sp>
      <p:sp>
        <p:nvSpPr>
          <p:cNvPr id="8" name="Text 5"/>
          <p:cNvSpPr/>
          <p:nvPr/>
        </p:nvSpPr>
        <p:spPr>
          <a:xfrm>
            <a:off x="4910614" y="2634139"/>
            <a:ext cx="2339816" cy="292418"/>
          </a:xfrm>
          <a:prstGeom prst="rect">
            <a:avLst/>
          </a:prstGeom>
          <a:noFill/>
          <a:ln/>
        </p:spPr>
        <p:txBody>
          <a:bodyPr wrap="none" lIns="0" tIns="0" rIns="0" bIns="0" rtlCol="0" anchor="t"/>
          <a:lstStyle/>
          <a:p>
            <a:pPr marL="0" indent="0" algn="l">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Verify Requests</a:t>
            </a:r>
            <a:endParaRPr lang="en-US" sz="1800" dirty="0"/>
          </a:p>
        </p:txBody>
      </p:sp>
      <p:sp>
        <p:nvSpPr>
          <p:cNvPr id="9" name="Text 6"/>
          <p:cNvSpPr/>
          <p:nvPr/>
        </p:nvSpPr>
        <p:spPr>
          <a:xfrm>
            <a:off x="4910614" y="3052882"/>
            <a:ext cx="3263027" cy="1010841"/>
          </a:xfrm>
          <a:prstGeom prst="rect">
            <a:avLst/>
          </a:prstGeom>
          <a:noFill/>
          <a:ln/>
        </p:spPr>
        <p:txBody>
          <a:bodyPr wrap="square" lIns="0" tIns="0" rIns="0" bIns="0" rtlCol="0" anchor="t"/>
          <a:lstStyle/>
          <a:p>
            <a:pPr marL="0" indent="0" algn="l">
              <a:lnSpc>
                <a:spcPts val="2650"/>
              </a:lnSpc>
              <a:buNone/>
            </a:pPr>
            <a:r>
              <a:rPr lang="en-US" sz="1650" dirty="0">
                <a:solidFill>
                  <a:srgbClr val="E0E4E6"/>
                </a:solidFill>
                <a:latin typeface="Barlow" pitchFamily="34" charset="0"/>
                <a:ea typeface="Barlow" pitchFamily="34" charset="-122"/>
                <a:cs typeface="Barlow" pitchFamily="34" charset="-120"/>
              </a:rPr>
              <a:t>Confirm any requests for personal information by contacting the organization directly.</a:t>
            </a:r>
            <a:endParaRPr lang="en-US" sz="1650" dirty="0"/>
          </a:p>
        </p:txBody>
      </p:sp>
      <p:sp>
        <p:nvSpPr>
          <p:cNvPr id="10" name="Shape 7"/>
          <p:cNvSpPr/>
          <p:nvPr/>
        </p:nvSpPr>
        <p:spPr>
          <a:xfrm>
            <a:off x="736997" y="4507587"/>
            <a:ext cx="7670006" cy="1222415"/>
          </a:xfrm>
          <a:prstGeom prst="roundRect">
            <a:avLst>
              <a:gd name="adj" fmla="val 25841"/>
            </a:avLst>
          </a:prstGeom>
          <a:solidFill>
            <a:srgbClr val="0A081B"/>
          </a:solidFill>
          <a:ln w="22860">
            <a:solidFill>
              <a:srgbClr val="37A7E7"/>
            </a:solidFill>
            <a:prstDash val="solid"/>
          </a:ln>
        </p:spPr>
      </p:sp>
      <p:sp>
        <p:nvSpPr>
          <p:cNvPr id="11" name="Text 8"/>
          <p:cNvSpPr/>
          <p:nvPr/>
        </p:nvSpPr>
        <p:spPr>
          <a:xfrm>
            <a:off x="970359" y="4740950"/>
            <a:ext cx="3726061" cy="292418"/>
          </a:xfrm>
          <a:prstGeom prst="rect">
            <a:avLst/>
          </a:prstGeom>
          <a:noFill/>
          <a:ln/>
        </p:spPr>
        <p:txBody>
          <a:bodyPr wrap="none" lIns="0" tIns="0" rIns="0" bIns="0" rtlCol="0" anchor="t"/>
          <a:lstStyle/>
          <a:p>
            <a:pPr marL="0" indent="0" algn="l">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Enable Two-Factor Authentication</a:t>
            </a:r>
            <a:endParaRPr lang="en-US" sz="1800" dirty="0"/>
          </a:p>
        </p:txBody>
      </p:sp>
      <p:sp>
        <p:nvSpPr>
          <p:cNvPr id="12" name="Text 9"/>
          <p:cNvSpPr/>
          <p:nvPr/>
        </p:nvSpPr>
        <p:spPr>
          <a:xfrm>
            <a:off x="970359" y="5159693"/>
            <a:ext cx="7203281" cy="336947"/>
          </a:xfrm>
          <a:prstGeom prst="rect">
            <a:avLst/>
          </a:prstGeom>
          <a:noFill/>
          <a:ln/>
        </p:spPr>
        <p:txBody>
          <a:bodyPr wrap="none" lIns="0" tIns="0" rIns="0" bIns="0" rtlCol="0" anchor="t"/>
          <a:lstStyle/>
          <a:p>
            <a:pPr marL="0" indent="0" algn="l">
              <a:lnSpc>
                <a:spcPts val="2650"/>
              </a:lnSpc>
              <a:buNone/>
            </a:pPr>
            <a:r>
              <a:rPr lang="en-US" sz="1650" dirty="0">
                <a:solidFill>
                  <a:srgbClr val="E0E4E6"/>
                </a:solidFill>
                <a:latin typeface="Barlow" pitchFamily="34" charset="0"/>
                <a:ea typeface="Barlow" pitchFamily="34" charset="-122"/>
                <a:cs typeface="Barlow" pitchFamily="34" charset="-120"/>
              </a:rPr>
              <a:t>Add an extra layer of security to your accounts.</a:t>
            </a:r>
            <a:endParaRPr lang="en-US" sz="1650" dirty="0"/>
          </a:p>
        </p:txBody>
      </p:sp>
      <p:sp>
        <p:nvSpPr>
          <p:cNvPr id="13" name="Text 10"/>
          <p:cNvSpPr/>
          <p:nvPr/>
        </p:nvSpPr>
        <p:spPr>
          <a:xfrm>
            <a:off x="736997" y="5966817"/>
            <a:ext cx="7670006" cy="1347788"/>
          </a:xfrm>
          <a:prstGeom prst="rect">
            <a:avLst/>
          </a:prstGeom>
          <a:noFill/>
          <a:ln/>
        </p:spPr>
        <p:txBody>
          <a:bodyPr wrap="square" lIns="0" tIns="0" rIns="0" bIns="0" rtlCol="0" anchor="t"/>
          <a:lstStyle/>
          <a:p>
            <a:pPr marL="0" indent="0" algn="l">
              <a:lnSpc>
                <a:spcPts val="2650"/>
              </a:lnSpc>
              <a:buNone/>
            </a:pPr>
            <a:r>
              <a:rPr lang="en-US" sz="1650" dirty="0">
                <a:solidFill>
                  <a:srgbClr val="E0E4E6"/>
                </a:solidFill>
                <a:latin typeface="Barlow" pitchFamily="34" charset="0"/>
                <a:ea typeface="Barlow" pitchFamily="34" charset="-122"/>
                <a:cs typeface="Barlow" pitchFamily="34" charset="-120"/>
              </a:rPr>
              <a:t>Implementing best practices is essential for effective phishing prevention. Never click on links in emails or messages from unknown sources. Verify any requests for personal information by contacting the organization directly. Enable two-factor authentication to add an extra layer of security to your accounts.</a:t>
            </a:r>
            <a:endParaRPr lang="en-US" sz="1650" dirty="0"/>
          </a:p>
        </p:txBody>
      </p:sp>
    </p:spTree>
  </p:cSld>
  <p:clrMapOvr>
    <a:masterClrMapping/>
  </p:clrMapOvr>
</p:sld>
</file>

<file path=ppt/theme/theme1.xml><?xml version="1.0" encoding="utf-8"?>
<a:theme xmlns:a="http://schemas.openxmlformats.org/drawingml/2006/main" name="Wisp">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59</TotalTime>
  <Words>1791</Words>
  <Application>Microsoft Office PowerPoint</Application>
  <PresentationFormat>Custom</PresentationFormat>
  <Paragraphs>128</Paragraphs>
  <Slides>14</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Barlow</vt:lpstr>
      <vt:lpstr>Arial</vt:lpstr>
      <vt:lpstr>Times New Roman</vt:lpstr>
      <vt:lpstr>Wingdings 3</vt:lpstr>
      <vt:lpstr>Spline Sans Bold</vt:lpstr>
      <vt:lpstr>Helvetica</vt:lpstr>
      <vt:lpstr>Century Gothic</vt:lpstr>
      <vt:lpstr>Calibri</vt:lpstr>
      <vt:lpstr>Barlow Bold</vt:lpstr>
      <vt:lpstr>Wisp</vt:lpstr>
      <vt:lpstr>PowerPoint Presentation</vt:lpstr>
      <vt:lpstr>PowerPoint Presentation</vt:lpstr>
      <vt:lpstr>PowerPoint Presentation</vt:lpstr>
      <vt:lpstr>PowerPoint Presentation</vt:lpstr>
      <vt:lpstr>PowerPoint Presentation</vt:lpstr>
      <vt:lpstr>PHISHING E-MAIL EXAMPLE AND TIPS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Resources.</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Chandrapala, Dilsara S.</cp:lastModifiedBy>
  <cp:revision>5</cp:revision>
  <dcterms:created xsi:type="dcterms:W3CDTF">2025-04-15T13:54:23Z</dcterms:created>
  <dcterms:modified xsi:type="dcterms:W3CDTF">2025-04-16T07:42:03Z</dcterms:modified>
</cp:coreProperties>
</file>